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84" r:id="rId1"/>
  </p:sldMasterIdLst>
  <p:notesMasterIdLst>
    <p:notesMasterId r:id="rId41"/>
  </p:notesMasterIdLst>
  <p:sldIdLst>
    <p:sldId id="279" r:id="rId2"/>
    <p:sldId id="334" r:id="rId3"/>
    <p:sldId id="358" r:id="rId4"/>
    <p:sldId id="374" r:id="rId5"/>
    <p:sldId id="323" r:id="rId6"/>
    <p:sldId id="329" r:id="rId7"/>
    <p:sldId id="338" r:id="rId8"/>
    <p:sldId id="330" r:id="rId9"/>
    <p:sldId id="324" r:id="rId10"/>
    <p:sldId id="384" r:id="rId11"/>
    <p:sldId id="332" r:id="rId12"/>
    <p:sldId id="344" r:id="rId13"/>
    <p:sldId id="348" r:id="rId14"/>
    <p:sldId id="381" r:id="rId15"/>
    <p:sldId id="357" r:id="rId16"/>
    <p:sldId id="373" r:id="rId17"/>
    <p:sldId id="382" r:id="rId18"/>
    <p:sldId id="383" r:id="rId19"/>
    <p:sldId id="365" r:id="rId20"/>
    <p:sldId id="363" r:id="rId21"/>
    <p:sldId id="333" r:id="rId22"/>
    <p:sldId id="378" r:id="rId23"/>
    <p:sldId id="339" r:id="rId24"/>
    <p:sldId id="340" r:id="rId25"/>
    <p:sldId id="341" r:id="rId26"/>
    <p:sldId id="385" r:id="rId27"/>
    <p:sldId id="361" r:id="rId28"/>
    <p:sldId id="342" r:id="rId29"/>
    <p:sldId id="376" r:id="rId30"/>
    <p:sldId id="375" r:id="rId31"/>
    <p:sldId id="362" r:id="rId32"/>
    <p:sldId id="364" r:id="rId33"/>
    <p:sldId id="386" r:id="rId34"/>
    <p:sldId id="371" r:id="rId35"/>
    <p:sldId id="366" r:id="rId36"/>
    <p:sldId id="367" r:id="rId37"/>
    <p:sldId id="368" r:id="rId38"/>
    <p:sldId id="369" r:id="rId39"/>
    <p:sldId id="372" r:id="rId40"/>
  </p:sldIdLst>
  <p:sldSz cx="9144000" cy="6858000" type="letter"/>
  <p:notesSz cx="7077075" cy="9418638"/>
  <p:defaultTextStyle>
    <a:defPPr>
      <a:defRPr lang="en-US"/>
    </a:defPPr>
    <a:lvl1pPr marL="0" algn="l" defTabSz="571500" rtl="0" eaLnBrk="1" latinLnBrk="0" hangingPunct="1">
      <a:defRPr sz="1100" kern="1200">
        <a:solidFill>
          <a:schemeClr val="tx1"/>
        </a:solidFill>
        <a:latin typeface="+mn-lt"/>
        <a:ea typeface="+mn-ea"/>
        <a:cs typeface="+mn-cs"/>
      </a:defRPr>
    </a:lvl1pPr>
    <a:lvl2pPr marL="285750" algn="l" defTabSz="571500" rtl="0" eaLnBrk="1" latinLnBrk="0" hangingPunct="1">
      <a:defRPr sz="1100" kern="1200">
        <a:solidFill>
          <a:schemeClr val="tx1"/>
        </a:solidFill>
        <a:latin typeface="+mn-lt"/>
        <a:ea typeface="+mn-ea"/>
        <a:cs typeface="+mn-cs"/>
      </a:defRPr>
    </a:lvl2pPr>
    <a:lvl3pPr marL="571500" algn="l" defTabSz="571500" rtl="0" eaLnBrk="1" latinLnBrk="0" hangingPunct="1">
      <a:defRPr sz="1100" kern="1200">
        <a:solidFill>
          <a:schemeClr val="tx1"/>
        </a:solidFill>
        <a:latin typeface="+mn-lt"/>
        <a:ea typeface="+mn-ea"/>
        <a:cs typeface="+mn-cs"/>
      </a:defRPr>
    </a:lvl3pPr>
    <a:lvl4pPr marL="857250" algn="l" defTabSz="571500" rtl="0" eaLnBrk="1" latinLnBrk="0" hangingPunct="1">
      <a:defRPr sz="1100" kern="1200">
        <a:solidFill>
          <a:schemeClr val="tx1"/>
        </a:solidFill>
        <a:latin typeface="+mn-lt"/>
        <a:ea typeface="+mn-ea"/>
        <a:cs typeface="+mn-cs"/>
      </a:defRPr>
    </a:lvl4pPr>
    <a:lvl5pPr marL="1143000" algn="l" defTabSz="571500" rtl="0" eaLnBrk="1" latinLnBrk="0" hangingPunct="1">
      <a:defRPr sz="1100" kern="1200">
        <a:solidFill>
          <a:schemeClr val="tx1"/>
        </a:solidFill>
        <a:latin typeface="+mn-lt"/>
        <a:ea typeface="+mn-ea"/>
        <a:cs typeface="+mn-cs"/>
      </a:defRPr>
    </a:lvl5pPr>
    <a:lvl6pPr marL="1428750" algn="l" defTabSz="571500" rtl="0" eaLnBrk="1" latinLnBrk="0" hangingPunct="1">
      <a:defRPr sz="1100" kern="1200">
        <a:solidFill>
          <a:schemeClr val="tx1"/>
        </a:solidFill>
        <a:latin typeface="+mn-lt"/>
        <a:ea typeface="+mn-ea"/>
        <a:cs typeface="+mn-cs"/>
      </a:defRPr>
    </a:lvl6pPr>
    <a:lvl7pPr marL="1714500" algn="l" defTabSz="571500" rtl="0" eaLnBrk="1" latinLnBrk="0" hangingPunct="1">
      <a:defRPr sz="1100" kern="1200">
        <a:solidFill>
          <a:schemeClr val="tx1"/>
        </a:solidFill>
        <a:latin typeface="+mn-lt"/>
        <a:ea typeface="+mn-ea"/>
        <a:cs typeface="+mn-cs"/>
      </a:defRPr>
    </a:lvl7pPr>
    <a:lvl8pPr marL="2000250" algn="l" defTabSz="571500" rtl="0" eaLnBrk="1" latinLnBrk="0" hangingPunct="1">
      <a:defRPr sz="1100" kern="1200">
        <a:solidFill>
          <a:schemeClr val="tx1"/>
        </a:solidFill>
        <a:latin typeface="+mn-lt"/>
        <a:ea typeface="+mn-ea"/>
        <a:cs typeface="+mn-cs"/>
      </a:defRPr>
    </a:lvl8pPr>
    <a:lvl9pPr marL="2286000" algn="l" defTabSz="571500" rtl="0" eaLnBrk="1" latinLnBrk="0" hangingPunct="1">
      <a:defRPr sz="1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0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0328" autoAdjust="0"/>
  </p:normalViewPr>
  <p:slideViewPr>
    <p:cSldViewPr>
      <p:cViewPr varScale="1">
        <p:scale>
          <a:sx n="65" d="100"/>
          <a:sy n="65" d="100"/>
        </p:scale>
        <p:origin x="1328" y="32"/>
      </p:cViewPr>
      <p:guideLst>
        <p:guide orient="horz" pos="2160"/>
        <p:guide pos="2880"/>
        <p:guide pos="3024"/>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70932"/>
          </a:xfrm>
          <a:prstGeom prst="rect">
            <a:avLst/>
          </a:prstGeom>
        </p:spPr>
        <p:txBody>
          <a:bodyPr vert="horz" lIns="94256" tIns="47128" rIns="94256" bIns="47128" rtlCol="0"/>
          <a:lstStyle>
            <a:lvl1pPr algn="l">
              <a:defRPr sz="1200"/>
            </a:lvl1pPr>
          </a:lstStyle>
          <a:p>
            <a:endParaRPr lang="en-US" dirty="0"/>
          </a:p>
        </p:txBody>
      </p:sp>
      <p:sp>
        <p:nvSpPr>
          <p:cNvPr id="3" name="Date Placeholder 2"/>
          <p:cNvSpPr>
            <a:spLocks noGrp="1"/>
          </p:cNvSpPr>
          <p:nvPr>
            <p:ph type="dt" idx="1"/>
          </p:nvPr>
        </p:nvSpPr>
        <p:spPr>
          <a:xfrm>
            <a:off x="4008705" y="0"/>
            <a:ext cx="3066733" cy="470932"/>
          </a:xfrm>
          <a:prstGeom prst="rect">
            <a:avLst/>
          </a:prstGeom>
        </p:spPr>
        <p:txBody>
          <a:bodyPr vert="horz" lIns="94256" tIns="47128" rIns="94256" bIns="47128" rtlCol="0"/>
          <a:lstStyle>
            <a:lvl1pPr algn="r">
              <a:defRPr sz="1200"/>
            </a:lvl1pPr>
          </a:lstStyle>
          <a:p>
            <a:fld id="{5CB06667-6E5B-40A3-9C12-5BAE58E10D23}" type="datetimeFigureOut">
              <a:rPr lang="en-US" smtClean="0"/>
              <a:pPr/>
              <a:t>7/17/2014</a:t>
            </a:fld>
            <a:endParaRPr lang="en-US" dirty="0"/>
          </a:p>
        </p:txBody>
      </p:sp>
      <p:sp>
        <p:nvSpPr>
          <p:cNvPr id="4" name="Slide Image Placeholder 3"/>
          <p:cNvSpPr>
            <a:spLocks noGrp="1" noRot="1" noChangeAspect="1"/>
          </p:cNvSpPr>
          <p:nvPr>
            <p:ph type="sldImg" idx="2"/>
          </p:nvPr>
        </p:nvSpPr>
        <p:spPr>
          <a:xfrm>
            <a:off x="1184275" y="706438"/>
            <a:ext cx="4708525" cy="3532187"/>
          </a:xfrm>
          <a:prstGeom prst="rect">
            <a:avLst/>
          </a:prstGeom>
          <a:noFill/>
          <a:ln w="12700">
            <a:solidFill>
              <a:prstClr val="black"/>
            </a:solidFill>
          </a:ln>
        </p:spPr>
        <p:txBody>
          <a:bodyPr vert="horz" lIns="94256" tIns="47128" rIns="94256" bIns="47128" rtlCol="0" anchor="ctr"/>
          <a:lstStyle/>
          <a:p>
            <a:endParaRPr lang="en-US" dirty="0"/>
          </a:p>
        </p:txBody>
      </p:sp>
      <p:sp>
        <p:nvSpPr>
          <p:cNvPr id="5" name="Notes Placeholder 4"/>
          <p:cNvSpPr>
            <a:spLocks noGrp="1"/>
          </p:cNvSpPr>
          <p:nvPr>
            <p:ph type="body" sz="quarter" idx="3"/>
          </p:nvPr>
        </p:nvSpPr>
        <p:spPr>
          <a:xfrm>
            <a:off x="707708" y="4473853"/>
            <a:ext cx="5661660" cy="4238387"/>
          </a:xfrm>
          <a:prstGeom prst="rect">
            <a:avLst/>
          </a:prstGeom>
        </p:spPr>
        <p:txBody>
          <a:bodyPr vert="horz" lIns="94256" tIns="47128" rIns="94256" bIns="4712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46071"/>
            <a:ext cx="3066733" cy="470932"/>
          </a:xfrm>
          <a:prstGeom prst="rect">
            <a:avLst/>
          </a:prstGeom>
        </p:spPr>
        <p:txBody>
          <a:bodyPr vert="horz" lIns="94256" tIns="47128" rIns="94256" bIns="4712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946071"/>
            <a:ext cx="3066733" cy="470932"/>
          </a:xfrm>
          <a:prstGeom prst="rect">
            <a:avLst/>
          </a:prstGeom>
        </p:spPr>
        <p:txBody>
          <a:bodyPr vert="horz" lIns="94256" tIns="47128" rIns="94256" bIns="47128" rtlCol="0" anchor="b"/>
          <a:lstStyle>
            <a:lvl1pPr algn="r">
              <a:defRPr sz="1200"/>
            </a:lvl1pPr>
          </a:lstStyle>
          <a:p>
            <a:fld id="{23FFDC8E-17F6-4C8C-B59B-56FB0DE1CD6A}" type="slidenum">
              <a:rPr lang="en-US" smtClean="0"/>
              <a:pPr/>
              <a:t>‹#›</a:t>
            </a:fld>
            <a:endParaRPr lang="en-US" dirty="0"/>
          </a:p>
        </p:txBody>
      </p:sp>
    </p:spTree>
    <p:extLst>
      <p:ext uri="{BB962C8B-B14F-4D97-AF65-F5344CB8AC3E}">
        <p14:creationId xmlns:p14="http://schemas.microsoft.com/office/powerpoint/2010/main" val="2455267655"/>
      </p:ext>
    </p:extLst>
  </p:cSld>
  <p:clrMap bg1="lt1" tx1="dk1" bg2="lt2" tx2="dk2" accent1="accent1" accent2="accent2" accent3="accent3" accent4="accent4" accent5="accent5" accent6="accent6" hlink="hlink" folHlink="folHlink"/>
  <p:notesStyle>
    <a:lvl1pPr marL="0" algn="l" defTabSz="571500" rtl="0" eaLnBrk="1" latinLnBrk="0" hangingPunct="1">
      <a:defRPr sz="800" kern="1200">
        <a:solidFill>
          <a:schemeClr val="tx1"/>
        </a:solidFill>
        <a:latin typeface="+mn-lt"/>
        <a:ea typeface="+mn-ea"/>
        <a:cs typeface="+mn-cs"/>
      </a:defRPr>
    </a:lvl1pPr>
    <a:lvl2pPr marL="285750" algn="l" defTabSz="571500" rtl="0" eaLnBrk="1" latinLnBrk="0" hangingPunct="1">
      <a:defRPr sz="800" kern="1200">
        <a:solidFill>
          <a:schemeClr val="tx1"/>
        </a:solidFill>
        <a:latin typeface="+mn-lt"/>
        <a:ea typeface="+mn-ea"/>
        <a:cs typeface="+mn-cs"/>
      </a:defRPr>
    </a:lvl2pPr>
    <a:lvl3pPr marL="571500" algn="l" defTabSz="571500" rtl="0" eaLnBrk="1" latinLnBrk="0" hangingPunct="1">
      <a:defRPr sz="800" kern="1200">
        <a:solidFill>
          <a:schemeClr val="tx1"/>
        </a:solidFill>
        <a:latin typeface="+mn-lt"/>
        <a:ea typeface="+mn-ea"/>
        <a:cs typeface="+mn-cs"/>
      </a:defRPr>
    </a:lvl3pPr>
    <a:lvl4pPr marL="857250" algn="l" defTabSz="571500" rtl="0" eaLnBrk="1" latinLnBrk="0" hangingPunct="1">
      <a:defRPr sz="800" kern="1200">
        <a:solidFill>
          <a:schemeClr val="tx1"/>
        </a:solidFill>
        <a:latin typeface="+mn-lt"/>
        <a:ea typeface="+mn-ea"/>
        <a:cs typeface="+mn-cs"/>
      </a:defRPr>
    </a:lvl4pPr>
    <a:lvl5pPr marL="1143000" algn="l" defTabSz="571500" rtl="0" eaLnBrk="1" latinLnBrk="0" hangingPunct="1">
      <a:defRPr sz="800" kern="1200">
        <a:solidFill>
          <a:schemeClr val="tx1"/>
        </a:solidFill>
        <a:latin typeface="+mn-lt"/>
        <a:ea typeface="+mn-ea"/>
        <a:cs typeface="+mn-cs"/>
      </a:defRPr>
    </a:lvl5pPr>
    <a:lvl6pPr marL="1428750" algn="l" defTabSz="571500" rtl="0" eaLnBrk="1" latinLnBrk="0" hangingPunct="1">
      <a:defRPr sz="800" kern="1200">
        <a:solidFill>
          <a:schemeClr val="tx1"/>
        </a:solidFill>
        <a:latin typeface="+mn-lt"/>
        <a:ea typeface="+mn-ea"/>
        <a:cs typeface="+mn-cs"/>
      </a:defRPr>
    </a:lvl6pPr>
    <a:lvl7pPr marL="1714500" algn="l" defTabSz="571500" rtl="0" eaLnBrk="1" latinLnBrk="0" hangingPunct="1">
      <a:defRPr sz="800" kern="1200">
        <a:solidFill>
          <a:schemeClr val="tx1"/>
        </a:solidFill>
        <a:latin typeface="+mn-lt"/>
        <a:ea typeface="+mn-ea"/>
        <a:cs typeface="+mn-cs"/>
      </a:defRPr>
    </a:lvl7pPr>
    <a:lvl8pPr marL="2000250" algn="l" defTabSz="571500" rtl="0" eaLnBrk="1" latinLnBrk="0" hangingPunct="1">
      <a:defRPr sz="800" kern="1200">
        <a:solidFill>
          <a:schemeClr val="tx1"/>
        </a:solidFill>
        <a:latin typeface="+mn-lt"/>
        <a:ea typeface="+mn-ea"/>
        <a:cs typeface="+mn-cs"/>
      </a:defRPr>
    </a:lvl8pPr>
    <a:lvl9pPr marL="2286000" algn="l" defTabSz="571500" rtl="0" eaLnBrk="1" latinLnBrk="0" hangingPunct="1">
      <a:defRPr sz="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publishersweekly.com/pw/by-topic/industry-news/financial-reporting/index.html"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www.publishersweekly.com/pw/email-subscriptions/index.html" TargetMode="External"/><Relationship Id="rId4" Type="http://schemas.openxmlformats.org/officeDocument/2006/relationships/hyperlink" Target="http://www.copyright.com/ccc/openurl.do?&amp;issn=123565114&amp;WT.mc.id=PWxyz%20LLC"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23FFDC8E-17F6-4C8C-B59B-56FB0DE1CD6A}" type="slidenum">
              <a:rPr lang="en-US" smtClean="0"/>
              <a:pPr/>
              <a:t>1</a:t>
            </a:fld>
            <a:endParaRPr lang="en-US" dirty="0"/>
          </a:p>
        </p:txBody>
      </p:sp>
    </p:spTree>
    <p:extLst>
      <p:ext uri="{BB962C8B-B14F-4D97-AF65-F5344CB8AC3E}">
        <p14:creationId xmlns:p14="http://schemas.microsoft.com/office/powerpoint/2010/main" val="1924217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Katherine</a:t>
            </a:r>
          </a:p>
          <a:p>
            <a:r>
              <a:rPr lang="en-US" dirty="0" smtClean="0"/>
              <a:t>I </a:t>
            </a:r>
            <a:r>
              <a:rPr lang="en-US" dirty="0" smtClean="0"/>
              <a:t>tried to find more recent data and couldn’t find anything.</a:t>
            </a:r>
            <a:endParaRPr lang="en-US" dirty="0"/>
          </a:p>
        </p:txBody>
      </p:sp>
      <p:sp>
        <p:nvSpPr>
          <p:cNvPr id="4" name="Slide Number Placeholder 3"/>
          <p:cNvSpPr>
            <a:spLocks noGrp="1"/>
          </p:cNvSpPr>
          <p:nvPr>
            <p:ph type="sldNum" sz="quarter" idx="10"/>
          </p:nvPr>
        </p:nvSpPr>
        <p:spPr/>
        <p:txBody>
          <a:bodyPr/>
          <a:lstStyle/>
          <a:p>
            <a:fld id="{23FFDC8E-17F6-4C8C-B59B-56FB0DE1CD6A}" type="slidenum">
              <a:rPr lang="en-US" smtClean="0"/>
              <a:pPr/>
              <a:t>13</a:t>
            </a:fld>
            <a:endParaRPr lang="en-US" dirty="0"/>
          </a:p>
        </p:txBody>
      </p:sp>
    </p:spTree>
    <p:extLst>
      <p:ext uri="{BB962C8B-B14F-4D97-AF65-F5344CB8AC3E}">
        <p14:creationId xmlns:p14="http://schemas.microsoft.com/office/powerpoint/2010/main" val="3059722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Katherine</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FA9B709C-5364-45F6-8FA1-55B16F25156F}" type="datetime1">
              <a:rPr lang="en-US" smtClean="0"/>
              <a:pPr/>
              <a:t>7/17/2014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2672131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pitchFamily="-105" charset="-128"/>
                <a:cs typeface="ＭＳ Ｐゴシック" pitchFamily="-105" charset="-128"/>
              </a:rPr>
              <a:t>Lisa</a:t>
            </a:r>
          </a:p>
          <a:p>
            <a:r>
              <a:rPr lang="en-US" dirty="0" smtClean="0">
                <a:ea typeface="ＭＳ Ｐゴシック" pitchFamily="-105" charset="-128"/>
                <a:cs typeface="ＭＳ Ｐゴシック" pitchFamily="-105" charset="-128"/>
              </a:rPr>
              <a:t>A </a:t>
            </a:r>
            <a:r>
              <a:rPr lang="en-US" dirty="0" smtClean="0">
                <a:ea typeface="ＭＳ Ｐゴシック" pitchFamily="-105" charset="-128"/>
                <a:cs typeface="ＭＳ Ｐゴシック" pitchFamily="-105" charset="-128"/>
              </a:rPr>
              <a:t>cleaner version of what I’m working from … will be too small to read but perhaps we flash this up just to say I thought hard about each piece</a:t>
            </a:r>
            <a:r>
              <a:rPr lang="en-US" baseline="0" dirty="0" smtClean="0">
                <a:ea typeface="ＭＳ Ｐゴシック" pitchFamily="-105" charset="-128"/>
                <a:cs typeface="ＭＳ Ｐゴシック" pitchFamily="-105" charset="-128"/>
              </a:rPr>
              <a:t> of the marketing mix.</a:t>
            </a:r>
            <a:endParaRPr lang="en-US" dirty="0">
              <a:ea typeface="ＭＳ Ｐゴシック" pitchFamily="-105" charset="-128"/>
              <a:cs typeface="ＭＳ Ｐゴシック" pitchFamily="-105" charset="-128"/>
            </a:endParaRPr>
          </a:p>
        </p:txBody>
      </p:sp>
    </p:spTree>
    <p:extLst>
      <p:ext uri="{BB962C8B-B14F-4D97-AF65-F5344CB8AC3E}">
        <p14:creationId xmlns:p14="http://schemas.microsoft.com/office/powerpoint/2010/main" val="3503398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Lisa</a:t>
            </a:r>
            <a:endParaRPr lang="en-US" dirty="0"/>
          </a:p>
        </p:txBody>
      </p:sp>
      <p:sp>
        <p:nvSpPr>
          <p:cNvPr id="4" name="Slide Number Placeholder 3"/>
          <p:cNvSpPr>
            <a:spLocks noGrp="1"/>
          </p:cNvSpPr>
          <p:nvPr>
            <p:ph type="sldNum" sz="quarter" idx="10"/>
          </p:nvPr>
        </p:nvSpPr>
        <p:spPr/>
        <p:txBody>
          <a:bodyPr/>
          <a:lstStyle/>
          <a:p>
            <a:fld id="{23FFDC8E-17F6-4C8C-B59B-56FB0DE1CD6A}" type="slidenum">
              <a:rPr lang="en-US" smtClean="0"/>
              <a:pPr/>
              <a:t>17</a:t>
            </a:fld>
            <a:endParaRPr lang="en-US" dirty="0"/>
          </a:p>
        </p:txBody>
      </p:sp>
    </p:spTree>
    <p:extLst>
      <p:ext uri="{BB962C8B-B14F-4D97-AF65-F5344CB8AC3E}">
        <p14:creationId xmlns:p14="http://schemas.microsoft.com/office/powerpoint/2010/main" val="2458940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Lisa</a:t>
            </a:r>
            <a:endParaRPr lang="en-US" dirty="0"/>
          </a:p>
        </p:txBody>
      </p:sp>
      <p:sp>
        <p:nvSpPr>
          <p:cNvPr id="4" name="Slide Number Placeholder 3"/>
          <p:cNvSpPr>
            <a:spLocks noGrp="1"/>
          </p:cNvSpPr>
          <p:nvPr>
            <p:ph type="sldNum" sz="quarter" idx="10"/>
          </p:nvPr>
        </p:nvSpPr>
        <p:spPr/>
        <p:txBody>
          <a:bodyPr/>
          <a:lstStyle/>
          <a:p>
            <a:fld id="{23FFDC8E-17F6-4C8C-B59B-56FB0DE1CD6A}" type="slidenum">
              <a:rPr lang="en-US" smtClean="0"/>
              <a:pPr/>
              <a:t>18</a:t>
            </a:fld>
            <a:endParaRPr lang="en-US" dirty="0"/>
          </a:p>
        </p:txBody>
      </p:sp>
    </p:spTree>
    <p:extLst>
      <p:ext uri="{BB962C8B-B14F-4D97-AF65-F5344CB8AC3E}">
        <p14:creationId xmlns:p14="http://schemas.microsoft.com/office/powerpoint/2010/main" val="28199808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Katherine</a:t>
            </a:r>
            <a:endParaRPr lang="en-US" dirty="0"/>
          </a:p>
        </p:txBody>
      </p:sp>
      <p:sp>
        <p:nvSpPr>
          <p:cNvPr id="4" name="Slide Number Placeholder 3"/>
          <p:cNvSpPr>
            <a:spLocks noGrp="1"/>
          </p:cNvSpPr>
          <p:nvPr>
            <p:ph type="sldNum" sz="quarter" idx="10"/>
          </p:nvPr>
        </p:nvSpPr>
        <p:spPr/>
        <p:txBody>
          <a:bodyPr/>
          <a:lstStyle/>
          <a:p>
            <a:fld id="{23FFDC8E-17F6-4C8C-B59B-56FB0DE1CD6A}" type="slidenum">
              <a:rPr lang="en-US" smtClean="0"/>
              <a:pPr/>
              <a:t>19</a:t>
            </a:fld>
            <a:endParaRPr lang="en-US" dirty="0"/>
          </a:p>
        </p:txBody>
      </p:sp>
    </p:spTree>
    <p:extLst>
      <p:ext uri="{BB962C8B-B14F-4D97-AF65-F5344CB8AC3E}">
        <p14:creationId xmlns:p14="http://schemas.microsoft.com/office/powerpoint/2010/main" val="28384855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Lisa</a:t>
            </a:r>
            <a:endParaRPr lang="en-US" dirty="0"/>
          </a:p>
        </p:txBody>
      </p:sp>
      <p:sp>
        <p:nvSpPr>
          <p:cNvPr id="4" name="Slide Number Placeholder 3"/>
          <p:cNvSpPr>
            <a:spLocks noGrp="1"/>
          </p:cNvSpPr>
          <p:nvPr>
            <p:ph type="sldNum" sz="quarter" idx="10"/>
          </p:nvPr>
        </p:nvSpPr>
        <p:spPr/>
        <p:txBody>
          <a:bodyPr/>
          <a:lstStyle/>
          <a:p>
            <a:fld id="{23FFDC8E-17F6-4C8C-B59B-56FB0DE1CD6A}" type="slidenum">
              <a:rPr lang="en-US" smtClean="0"/>
              <a:pPr/>
              <a:t>20</a:t>
            </a:fld>
            <a:endParaRPr lang="en-US" dirty="0"/>
          </a:p>
        </p:txBody>
      </p:sp>
    </p:spTree>
    <p:extLst>
      <p:ext uri="{BB962C8B-B14F-4D97-AF65-F5344CB8AC3E}">
        <p14:creationId xmlns:p14="http://schemas.microsoft.com/office/powerpoint/2010/main" val="22472598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Katherine</a:t>
            </a:r>
            <a:endParaRPr lang="en-US" dirty="0"/>
          </a:p>
        </p:txBody>
      </p:sp>
      <p:sp>
        <p:nvSpPr>
          <p:cNvPr id="4" name="Slide Number Placeholder 3"/>
          <p:cNvSpPr>
            <a:spLocks noGrp="1"/>
          </p:cNvSpPr>
          <p:nvPr>
            <p:ph type="sldNum" sz="quarter" idx="10"/>
          </p:nvPr>
        </p:nvSpPr>
        <p:spPr/>
        <p:txBody>
          <a:bodyPr/>
          <a:lstStyle/>
          <a:p>
            <a:fld id="{23FFDC8E-17F6-4C8C-B59B-56FB0DE1CD6A}" type="slidenum">
              <a:rPr lang="en-US" smtClean="0"/>
              <a:pPr/>
              <a:t>21</a:t>
            </a:fld>
            <a:endParaRPr lang="en-US" dirty="0"/>
          </a:p>
        </p:txBody>
      </p:sp>
    </p:spTree>
    <p:extLst>
      <p:ext uri="{BB962C8B-B14F-4D97-AF65-F5344CB8AC3E}">
        <p14:creationId xmlns:p14="http://schemas.microsoft.com/office/powerpoint/2010/main" val="4699446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Katherine</a:t>
            </a:r>
          </a:p>
          <a:p>
            <a:r>
              <a:rPr lang="en-US" dirty="0" smtClean="0"/>
              <a:t>Women </a:t>
            </a:r>
            <a:r>
              <a:rPr lang="en-US" dirty="0" smtClean="0"/>
              <a:t>are responsible for about 67% of mass market paperback purchases. They are also more likely to be book buyers (in general) than men (about 62% of women are book buyers, as opposed to only about 44% of men). Also, a woman is more likely to purchase multiple books per year than a man.</a:t>
            </a:r>
          </a:p>
          <a:p>
            <a:endParaRPr lang="en-US" dirty="0" smtClean="0"/>
          </a:p>
          <a:p>
            <a:r>
              <a:rPr lang="en-US" dirty="0" smtClean="0"/>
              <a:t>Most recent stats</a:t>
            </a:r>
            <a:r>
              <a:rPr lang="en-US" baseline="0" dirty="0" smtClean="0"/>
              <a:t> from </a:t>
            </a:r>
            <a:r>
              <a:rPr lang="en-US" baseline="0" dirty="0" err="1" smtClean="0"/>
              <a:t>http://www.pewinternet.org/fact-sheets/social-networking-fact-sheet/</a:t>
            </a:r>
            <a:endParaRPr lang="en-US" baseline="0" dirty="0" smtClean="0"/>
          </a:p>
          <a:p>
            <a:endParaRPr lang="en-US" baseline="0" dirty="0" smtClean="0"/>
          </a:p>
          <a:p>
            <a:r>
              <a:rPr lang="en-US" dirty="0" smtClean="0"/>
              <a:t>Some 42% of online adults now use multiple social networking sites. http://www.pewinternet.org/2013/12/30/social-media-update-2013/</a:t>
            </a:r>
            <a:endParaRPr lang="en-US" dirty="0"/>
          </a:p>
        </p:txBody>
      </p:sp>
      <p:sp>
        <p:nvSpPr>
          <p:cNvPr id="4" name="Slide Number Placeholder 3"/>
          <p:cNvSpPr>
            <a:spLocks noGrp="1"/>
          </p:cNvSpPr>
          <p:nvPr>
            <p:ph type="sldNum" sz="quarter" idx="10"/>
          </p:nvPr>
        </p:nvSpPr>
        <p:spPr/>
        <p:txBody>
          <a:bodyPr/>
          <a:lstStyle/>
          <a:p>
            <a:fld id="{23FFDC8E-17F6-4C8C-B59B-56FB0DE1CD6A}" type="slidenum">
              <a:rPr lang="en-US" smtClean="0"/>
              <a:pPr/>
              <a:t>22</a:t>
            </a:fld>
            <a:endParaRPr lang="en-US" dirty="0"/>
          </a:p>
        </p:txBody>
      </p:sp>
    </p:spTree>
    <p:extLst>
      <p:ext uri="{BB962C8B-B14F-4D97-AF65-F5344CB8AC3E}">
        <p14:creationId xmlns:p14="http://schemas.microsoft.com/office/powerpoint/2010/main" val="10238404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Lisa</a:t>
            </a:r>
            <a:endParaRPr lang="en-US" dirty="0"/>
          </a:p>
        </p:txBody>
      </p:sp>
      <p:sp>
        <p:nvSpPr>
          <p:cNvPr id="4" name="Slide Number Placeholder 3"/>
          <p:cNvSpPr>
            <a:spLocks noGrp="1"/>
          </p:cNvSpPr>
          <p:nvPr>
            <p:ph type="sldNum" sz="quarter" idx="10"/>
          </p:nvPr>
        </p:nvSpPr>
        <p:spPr/>
        <p:txBody>
          <a:bodyPr/>
          <a:lstStyle/>
          <a:p>
            <a:fld id="{23FFDC8E-17F6-4C8C-B59B-56FB0DE1CD6A}" type="slidenum">
              <a:rPr lang="en-US" smtClean="0"/>
              <a:pPr/>
              <a:t>23</a:t>
            </a:fld>
            <a:endParaRPr lang="en-US" dirty="0"/>
          </a:p>
        </p:txBody>
      </p:sp>
    </p:spTree>
    <p:extLst>
      <p:ext uri="{BB962C8B-B14F-4D97-AF65-F5344CB8AC3E}">
        <p14:creationId xmlns:p14="http://schemas.microsoft.com/office/powerpoint/2010/main" val="3929544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Katherine</a:t>
            </a:r>
            <a:endParaRPr lang="en-US" dirty="0"/>
          </a:p>
        </p:txBody>
      </p:sp>
      <p:sp>
        <p:nvSpPr>
          <p:cNvPr id="4" name="Slide Number Placeholder 3"/>
          <p:cNvSpPr>
            <a:spLocks noGrp="1"/>
          </p:cNvSpPr>
          <p:nvPr>
            <p:ph type="sldNum" sz="quarter" idx="10"/>
          </p:nvPr>
        </p:nvSpPr>
        <p:spPr/>
        <p:txBody>
          <a:bodyPr/>
          <a:lstStyle/>
          <a:p>
            <a:fld id="{23FFDC8E-17F6-4C8C-B59B-56FB0DE1CD6A}" type="slidenum">
              <a:rPr lang="en-US" smtClean="0"/>
              <a:pPr/>
              <a:t>2</a:t>
            </a:fld>
            <a:endParaRPr lang="en-US" dirty="0"/>
          </a:p>
        </p:txBody>
      </p:sp>
    </p:spTree>
    <p:extLst>
      <p:ext uri="{BB962C8B-B14F-4D97-AF65-F5344CB8AC3E}">
        <p14:creationId xmlns:p14="http://schemas.microsoft.com/office/powerpoint/2010/main" val="42468675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Lisa</a:t>
            </a:r>
            <a:endParaRPr lang="en-US" dirty="0"/>
          </a:p>
        </p:txBody>
      </p:sp>
      <p:sp>
        <p:nvSpPr>
          <p:cNvPr id="4" name="Slide Number Placeholder 3"/>
          <p:cNvSpPr>
            <a:spLocks noGrp="1"/>
          </p:cNvSpPr>
          <p:nvPr>
            <p:ph type="sldNum" sz="quarter" idx="10"/>
          </p:nvPr>
        </p:nvSpPr>
        <p:spPr/>
        <p:txBody>
          <a:bodyPr/>
          <a:lstStyle/>
          <a:p>
            <a:fld id="{23FFDC8E-17F6-4C8C-B59B-56FB0DE1CD6A}" type="slidenum">
              <a:rPr lang="en-US" smtClean="0"/>
              <a:pPr/>
              <a:t>24</a:t>
            </a:fld>
            <a:endParaRPr lang="en-US" dirty="0"/>
          </a:p>
        </p:txBody>
      </p:sp>
    </p:spTree>
    <p:extLst>
      <p:ext uri="{BB962C8B-B14F-4D97-AF65-F5344CB8AC3E}">
        <p14:creationId xmlns:p14="http://schemas.microsoft.com/office/powerpoint/2010/main" val="35602286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Lisa</a:t>
            </a:r>
            <a:endParaRPr lang="en-US" dirty="0"/>
          </a:p>
        </p:txBody>
      </p:sp>
      <p:sp>
        <p:nvSpPr>
          <p:cNvPr id="4" name="Slide Number Placeholder 3"/>
          <p:cNvSpPr>
            <a:spLocks noGrp="1"/>
          </p:cNvSpPr>
          <p:nvPr>
            <p:ph type="sldNum" sz="quarter" idx="10"/>
          </p:nvPr>
        </p:nvSpPr>
        <p:spPr/>
        <p:txBody>
          <a:bodyPr/>
          <a:lstStyle/>
          <a:p>
            <a:fld id="{23FFDC8E-17F6-4C8C-B59B-56FB0DE1CD6A}" type="slidenum">
              <a:rPr lang="en-US" smtClean="0"/>
              <a:pPr/>
              <a:t>25</a:t>
            </a:fld>
            <a:endParaRPr lang="en-US" dirty="0"/>
          </a:p>
        </p:txBody>
      </p:sp>
    </p:spTree>
    <p:extLst>
      <p:ext uri="{BB962C8B-B14F-4D97-AF65-F5344CB8AC3E}">
        <p14:creationId xmlns:p14="http://schemas.microsoft.com/office/powerpoint/2010/main" val="3839132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Katherine</a:t>
            </a:r>
            <a:endParaRPr lang="en-US" dirty="0"/>
          </a:p>
        </p:txBody>
      </p:sp>
      <p:sp>
        <p:nvSpPr>
          <p:cNvPr id="4" name="Slide Number Placeholder 3"/>
          <p:cNvSpPr>
            <a:spLocks noGrp="1"/>
          </p:cNvSpPr>
          <p:nvPr>
            <p:ph type="sldNum" sz="quarter" idx="10"/>
          </p:nvPr>
        </p:nvSpPr>
        <p:spPr/>
        <p:txBody>
          <a:bodyPr/>
          <a:lstStyle/>
          <a:p>
            <a:fld id="{23FFDC8E-17F6-4C8C-B59B-56FB0DE1CD6A}" type="slidenum">
              <a:rPr lang="en-US" smtClean="0"/>
              <a:pPr/>
              <a:t>27</a:t>
            </a:fld>
            <a:endParaRPr lang="en-US" dirty="0"/>
          </a:p>
        </p:txBody>
      </p:sp>
    </p:spTree>
    <p:extLst>
      <p:ext uri="{BB962C8B-B14F-4D97-AF65-F5344CB8AC3E}">
        <p14:creationId xmlns:p14="http://schemas.microsoft.com/office/powerpoint/2010/main" val="38337041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Lisa</a:t>
            </a:r>
            <a:endParaRPr lang="en-US" dirty="0"/>
          </a:p>
        </p:txBody>
      </p:sp>
      <p:sp>
        <p:nvSpPr>
          <p:cNvPr id="4" name="Slide Number Placeholder 3"/>
          <p:cNvSpPr>
            <a:spLocks noGrp="1"/>
          </p:cNvSpPr>
          <p:nvPr>
            <p:ph type="sldNum" sz="quarter" idx="10"/>
          </p:nvPr>
        </p:nvSpPr>
        <p:spPr/>
        <p:txBody>
          <a:bodyPr/>
          <a:lstStyle/>
          <a:p>
            <a:fld id="{23FFDC8E-17F6-4C8C-B59B-56FB0DE1CD6A}" type="slidenum">
              <a:rPr lang="en-US" smtClean="0"/>
              <a:pPr/>
              <a:t>28</a:t>
            </a:fld>
            <a:endParaRPr lang="en-US" dirty="0"/>
          </a:p>
        </p:txBody>
      </p:sp>
    </p:spTree>
    <p:extLst>
      <p:ext uri="{BB962C8B-B14F-4D97-AF65-F5344CB8AC3E}">
        <p14:creationId xmlns:p14="http://schemas.microsoft.com/office/powerpoint/2010/main" val="36293397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Katherine</a:t>
            </a:r>
            <a:endParaRPr lang="en-US" dirty="0"/>
          </a:p>
        </p:txBody>
      </p:sp>
      <p:sp>
        <p:nvSpPr>
          <p:cNvPr id="4" name="Slide Number Placeholder 3"/>
          <p:cNvSpPr>
            <a:spLocks noGrp="1"/>
          </p:cNvSpPr>
          <p:nvPr>
            <p:ph type="sldNum" sz="quarter" idx="10"/>
          </p:nvPr>
        </p:nvSpPr>
        <p:spPr/>
        <p:txBody>
          <a:bodyPr/>
          <a:lstStyle/>
          <a:p>
            <a:fld id="{23FFDC8E-17F6-4C8C-B59B-56FB0DE1CD6A}" type="slidenum">
              <a:rPr lang="en-US" smtClean="0"/>
              <a:pPr/>
              <a:t>29</a:t>
            </a:fld>
            <a:endParaRPr lang="en-US" dirty="0"/>
          </a:p>
        </p:txBody>
      </p:sp>
    </p:spTree>
    <p:extLst>
      <p:ext uri="{BB962C8B-B14F-4D97-AF65-F5344CB8AC3E}">
        <p14:creationId xmlns:p14="http://schemas.microsoft.com/office/powerpoint/2010/main" val="24082871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Katherine</a:t>
            </a:r>
            <a:endParaRPr lang="en-US" dirty="0"/>
          </a:p>
        </p:txBody>
      </p:sp>
      <p:sp>
        <p:nvSpPr>
          <p:cNvPr id="4" name="Slide Number Placeholder 3"/>
          <p:cNvSpPr>
            <a:spLocks noGrp="1"/>
          </p:cNvSpPr>
          <p:nvPr>
            <p:ph type="sldNum" sz="quarter" idx="10"/>
          </p:nvPr>
        </p:nvSpPr>
        <p:spPr/>
        <p:txBody>
          <a:bodyPr/>
          <a:lstStyle/>
          <a:p>
            <a:fld id="{23FFDC8E-17F6-4C8C-B59B-56FB0DE1CD6A}" type="slidenum">
              <a:rPr lang="en-US" smtClean="0"/>
              <a:pPr/>
              <a:t>30</a:t>
            </a:fld>
            <a:endParaRPr lang="en-US" dirty="0"/>
          </a:p>
        </p:txBody>
      </p:sp>
    </p:spTree>
    <p:extLst>
      <p:ext uri="{BB962C8B-B14F-4D97-AF65-F5344CB8AC3E}">
        <p14:creationId xmlns:p14="http://schemas.microsoft.com/office/powerpoint/2010/main" val="40676803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Katherine</a:t>
            </a:r>
            <a:endParaRPr lang="en-US" dirty="0"/>
          </a:p>
        </p:txBody>
      </p:sp>
      <p:sp>
        <p:nvSpPr>
          <p:cNvPr id="4" name="Slide Number Placeholder 3"/>
          <p:cNvSpPr>
            <a:spLocks noGrp="1"/>
          </p:cNvSpPr>
          <p:nvPr>
            <p:ph type="sldNum" sz="quarter" idx="10"/>
          </p:nvPr>
        </p:nvSpPr>
        <p:spPr/>
        <p:txBody>
          <a:bodyPr/>
          <a:lstStyle/>
          <a:p>
            <a:fld id="{23FFDC8E-17F6-4C8C-B59B-56FB0DE1CD6A}" type="slidenum">
              <a:rPr lang="en-US" smtClean="0"/>
              <a:pPr/>
              <a:t>31</a:t>
            </a:fld>
            <a:endParaRPr lang="en-US" dirty="0"/>
          </a:p>
        </p:txBody>
      </p:sp>
    </p:spTree>
    <p:extLst>
      <p:ext uri="{BB962C8B-B14F-4D97-AF65-F5344CB8AC3E}">
        <p14:creationId xmlns:p14="http://schemas.microsoft.com/office/powerpoint/2010/main" val="4637506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Lisa</a:t>
            </a:r>
            <a:endParaRPr lang="en-US" dirty="0"/>
          </a:p>
        </p:txBody>
      </p:sp>
      <p:sp>
        <p:nvSpPr>
          <p:cNvPr id="4" name="Slide Number Placeholder 3"/>
          <p:cNvSpPr>
            <a:spLocks noGrp="1"/>
          </p:cNvSpPr>
          <p:nvPr>
            <p:ph type="sldNum" sz="quarter" idx="10"/>
          </p:nvPr>
        </p:nvSpPr>
        <p:spPr/>
        <p:txBody>
          <a:bodyPr/>
          <a:lstStyle/>
          <a:p>
            <a:fld id="{23FFDC8E-17F6-4C8C-B59B-56FB0DE1CD6A}" type="slidenum">
              <a:rPr lang="en-US" smtClean="0"/>
              <a:pPr/>
              <a:t>32</a:t>
            </a:fld>
            <a:endParaRPr lang="en-US" dirty="0"/>
          </a:p>
        </p:txBody>
      </p:sp>
    </p:spTree>
    <p:extLst>
      <p:ext uri="{BB962C8B-B14F-4D97-AF65-F5344CB8AC3E}">
        <p14:creationId xmlns:p14="http://schemas.microsoft.com/office/powerpoint/2010/main" val="38289068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Katherine</a:t>
            </a:r>
            <a:endParaRPr lang="en-US" dirty="0"/>
          </a:p>
        </p:txBody>
      </p:sp>
      <p:sp>
        <p:nvSpPr>
          <p:cNvPr id="4" name="Slide Number Placeholder 3"/>
          <p:cNvSpPr>
            <a:spLocks noGrp="1"/>
          </p:cNvSpPr>
          <p:nvPr>
            <p:ph type="sldNum" sz="quarter" idx="10"/>
          </p:nvPr>
        </p:nvSpPr>
        <p:spPr/>
        <p:txBody>
          <a:bodyPr/>
          <a:lstStyle/>
          <a:p>
            <a:fld id="{23FFDC8E-17F6-4C8C-B59B-56FB0DE1CD6A}" type="slidenum">
              <a:rPr lang="en-US" smtClean="0"/>
              <a:pPr/>
              <a:t>34</a:t>
            </a:fld>
            <a:endParaRPr lang="en-US" dirty="0"/>
          </a:p>
        </p:txBody>
      </p:sp>
    </p:spTree>
    <p:extLst>
      <p:ext uri="{BB962C8B-B14F-4D97-AF65-F5344CB8AC3E}">
        <p14:creationId xmlns:p14="http://schemas.microsoft.com/office/powerpoint/2010/main" val="17002805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23FFDC8E-17F6-4C8C-B59B-56FB0DE1CD6A}" type="slidenum">
              <a:rPr lang="en-US" smtClean="0"/>
              <a:pPr/>
              <a:t>39</a:t>
            </a:fld>
            <a:endParaRPr lang="en-US" dirty="0"/>
          </a:p>
        </p:txBody>
      </p:sp>
    </p:spTree>
    <p:extLst>
      <p:ext uri="{BB962C8B-B14F-4D97-AF65-F5344CB8AC3E}">
        <p14:creationId xmlns:p14="http://schemas.microsoft.com/office/powerpoint/2010/main" val="2196125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Katherine</a:t>
            </a:r>
            <a:endParaRPr lang="en-US" dirty="0"/>
          </a:p>
        </p:txBody>
      </p:sp>
      <p:sp>
        <p:nvSpPr>
          <p:cNvPr id="4" name="Slide Number Placeholder 3"/>
          <p:cNvSpPr>
            <a:spLocks noGrp="1"/>
          </p:cNvSpPr>
          <p:nvPr>
            <p:ph type="sldNum" sz="quarter" idx="10"/>
          </p:nvPr>
        </p:nvSpPr>
        <p:spPr/>
        <p:txBody>
          <a:bodyPr/>
          <a:lstStyle/>
          <a:p>
            <a:fld id="{23FFDC8E-17F6-4C8C-B59B-56FB0DE1CD6A}" type="slidenum">
              <a:rPr lang="en-US" smtClean="0"/>
              <a:pPr/>
              <a:t>3</a:t>
            </a:fld>
            <a:endParaRPr lang="en-US" dirty="0"/>
          </a:p>
        </p:txBody>
      </p:sp>
    </p:spTree>
    <p:extLst>
      <p:ext uri="{BB962C8B-B14F-4D97-AF65-F5344CB8AC3E}">
        <p14:creationId xmlns:p14="http://schemas.microsoft.com/office/powerpoint/2010/main" val="926108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Katherine</a:t>
            </a:r>
            <a:endParaRPr lang="en-US" dirty="0"/>
          </a:p>
        </p:txBody>
      </p:sp>
      <p:sp>
        <p:nvSpPr>
          <p:cNvPr id="4" name="Slide Number Placeholder 3"/>
          <p:cNvSpPr>
            <a:spLocks noGrp="1"/>
          </p:cNvSpPr>
          <p:nvPr>
            <p:ph type="sldNum" sz="quarter" idx="10"/>
          </p:nvPr>
        </p:nvSpPr>
        <p:spPr/>
        <p:txBody>
          <a:bodyPr/>
          <a:lstStyle/>
          <a:p>
            <a:fld id="{23FFDC8E-17F6-4C8C-B59B-56FB0DE1CD6A}" type="slidenum">
              <a:rPr lang="en-US" smtClean="0"/>
              <a:pPr/>
              <a:t>4</a:t>
            </a:fld>
            <a:endParaRPr lang="en-US" dirty="0"/>
          </a:p>
        </p:txBody>
      </p:sp>
    </p:spTree>
    <p:extLst>
      <p:ext uri="{BB962C8B-B14F-4D97-AF65-F5344CB8AC3E}">
        <p14:creationId xmlns:p14="http://schemas.microsoft.com/office/powerpoint/2010/main" val="4011743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Katherine</a:t>
            </a:r>
          </a:p>
          <a:p>
            <a:r>
              <a:rPr lang="en-US" dirty="0" smtClean="0"/>
              <a:t>Per </a:t>
            </a:r>
            <a:r>
              <a:rPr lang="en-US" dirty="0" smtClean="0"/>
              <a:t>Publishers Weekly 2013</a:t>
            </a:r>
            <a:r>
              <a:rPr lang="en-US" baseline="0" dirty="0" smtClean="0"/>
              <a:t> revenue was $27.01B.  (The rest of the article follows if you want to take some facts).  No units reported.</a:t>
            </a:r>
          </a:p>
          <a:p>
            <a:endParaRPr lang="en-US" baseline="0" dirty="0" smtClean="0"/>
          </a:p>
          <a:p>
            <a:r>
              <a:rPr lang="en-US" dirty="0" smtClean="0"/>
              <a:t>Industry sales were just about flat in 2013, falling by less than 1%, to $27.01 billion, from $27.12 billion in 2012, according to the newest figures from </a:t>
            </a:r>
            <a:r>
              <a:rPr lang="en-US" dirty="0" err="1" smtClean="0"/>
              <a:t>BookStats</a:t>
            </a:r>
            <a:r>
              <a:rPr lang="en-US" dirty="0" smtClean="0"/>
              <a:t>, the industry statistics program from the AAP and BISG.</a:t>
            </a:r>
          </a:p>
          <a:p>
            <a:r>
              <a:rPr lang="en-US" b="1" dirty="0" smtClean="0"/>
              <a:t>RELATED STORIES:</a:t>
            </a:r>
          </a:p>
          <a:p>
            <a:r>
              <a:rPr lang="en-US" dirty="0" smtClean="0"/>
              <a:t>More in </a:t>
            </a:r>
            <a:r>
              <a:rPr lang="en-US" dirty="0" smtClean="0">
                <a:hlinkClick r:id="rId3"/>
              </a:rPr>
              <a:t>News -&gt; Financial Reporting</a:t>
            </a:r>
            <a:r>
              <a:rPr lang="en-US" dirty="0" smtClean="0"/>
              <a:t> </a:t>
            </a:r>
          </a:p>
          <a:p>
            <a:r>
              <a:rPr lang="en-US" sz="800" kern="1200" dirty="0" smtClean="0">
                <a:solidFill>
                  <a:schemeClr val="tx1"/>
                </a:solidFill>
                <a:latin typeface="+mn-lt"/>
                <a:ea typeface="+mn-ea"/>
                <a:cs typeface="+mn-cs"/>
                <a:hlinkClick r:id="rId4"/>
              </a:rPr>
              <a:t>Want to reprint? Get permissions.</a:t>
            </a:r>
            <a:r>
              <a:rPr lang="en-US" dirty="0" smtClean="0"/>
              <a:t> </a:t>
            </a:r>
          </a:p>
          <a:p>
            <a:r>
              <a:rPr lang="en-US" b="1" dirty="0" smtClean="0"/>
              <a:t>FREE E-NEWSLETTERS</a:t>
            </a:r>
          </a:p>
          <a:p>
            <a:r>
              <a:rPr lang="en-US" dirty="0" smtClean="0"/>
              <a:t>PW Daily Tip Sheet </a:t>
            </a:r>
          </a:p>
          <a:p>
            <a:r>
              <a:rPr lang="en-US" dirty="0" smtClean="0">
                <a:hlinkClick r:id="rId5"/>
              </a:rPr>
              <a:t>More Newsletters</a:t>
            </a:r>
            <a:endParaRPr lang="en-US" dirty="0" smtClean="0"/>
          </a:p>
          <a:p>
            <a:r>
              <a:rPr lang="en-US" dirty="0" smtClean="0"/>
              <a:t>Sales in the trade segment, the industry’s largest, fell 2.3%, to $14.63 billion, but revenue rose in the three other major categories. Sales of professional and scholarly books increased 1.3%, to $3.62 billion, while sales in the higher education category rose 1.1%, to $4.34 billion. Sales in the pre-k-12 segment increased 3.4%, to $4.41 billion.</a:t>
            </a:r>
          </a:p>
          <a:p>
            <a:r>
              <a:rPr lang="en-US" dirty="0" smtClean="0"/>
              <a:t>Within the trade group, which </a:t>
            </a:r>
            <a:r>
              <a:rPr lang="en-US" dirty="0" err="1" smtClean="0"/>
              <a:t>BookStats</a:t>
            </a:r>
            <a:r>
              <a:rPr lang="en-US" dirty="0" smtClean="0"/>
              <a:t> includes religion in, only adult nonfiction posted a sales gain in the year, with revenue up 5.4%, to $4.65 billion. Sales of adult fiction fell 7.1%, to $5.04 billion, in part because of the fall-off in sales of the Fifty Shades trilogy, which had such huge success in 2012. Juvenile fiction sales dropped 4.9%, to $2.19 billion; the fall-off in sales of the Hunger Games trilogy, which was huge in 2012, had an impact here. Juvenile nonfiction sales fell 5.8%, to $644.8 billion. And sales in the religion segment fell 1.1%, to $1.37 billion.</a:t>
            </a:r>
          </a:p>
          <a:p>
            <a:r>
              <a:rPr lang="en-US" dirty="0" smtClean="0"/>
              <a:t>In terms of formats within trade, e-book sales fell to $3.03 billion from $3.06 billion in 2012, due to a large decline in sales of e-books in the juvenile fiction segment, where sales declined 25.5%, to $347.7 million. In adult fiction, e-book sales rose in the year to $1.92 billion, a 2% increase over 2012. E-books accounted for 38% of adult fiction sales in 2013, compared to 34.7% in 2012. In adult nonfiction, e-book sales rose 6.8%, to $593.1 million, accounting for 12.8% of nonfiction sales, up from 12.6% in 2012. In the religion category, e-book sales rose 14.4%, to $146.2 million. While e-book sales for trade fell in 2013, the number of units rose 10%, to 512.7 million.</a:t>
            </a:r>
          </a:p>
          <a:p>
            <a:r>
              <a:rPr lang="en-US" dirty="0" smtClean="0"/>
              <a:t>Within trade, hardcover remained the largest format in 2013, with revenue of over $5.14 billion, followed by trade paperback, with sales of $4.76 billion. Sales of mass market paperback, while falling 6.7%, still generated revenue of $781 million in the year.</a:t>
            </a:r>
          </a:p>
          <a:p>
            <a:r>
              <a:rPr lang="en-US" dirty="0" smtClean="0"/>
              <a:t>Totals for </a:t>
            </a:r>
            <a:r>
              <a:rPr lang="en-US" dirty="0" err="1" smtClean="0"/>
              <a:t>BookStats</a:t>
            </a:r>
            <a:r>
              <a:rPr lang="en-US" dirty="0" smtClean="0"/>
              <a:t> are based on reports from 1,616 publishers which are then extrapolated to account for non-reporting companies.</a:t>
            </a:r>
          </a:p>
          <a:p>
            <a:endParaRPr lang="en-US" dirty="0"/>
          </a:p>
        </p:txBody>
      </p:sp>
      <p:sp>
        <p:nvSpPr>
          <p:cNvPr id="4" name="Slide Number Placeholder 3"/>
          <p:cNvSpPr>
            <a:spLocks noGrp="1"/>
          </p:cNvSpPr>
          <p:nvPr>
            <p:ph type="sldNum" sz="quarter" idx="10"/>
          </p:nvPr>
        </p:nvSpPr>
        <p:spPr/>
        <p:txBody>
          <a:bodyPr/>
          <a:lstStyle/>
          <a:p>
            <a:fld id="{23FFDC8E-17F6-4C8C-B59B-56FB0DE1CD6A}" type="slidenum">
              <a:rPr lang="en-US" smtClean="0"/>
              <a:pPr/>
              <a:t>6</a:t>
            </a:fld>
            <a:endParaRPr lang="en-US" dirty="0"/>
          </a:p>
        </p:txBody>
      </p:sp>
    </p:spTree>
    <p:extLst>
      <p:ext uri="{BB962C8B-B14F-4D97-AF65-F5344CB8AC3E}">
        <p14:creationId xmlns:p14="http://schemas.microsoft.com/office/powerpoint/2010/main" val="3027906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Katherine</a:t>
            </a:r>
          </a:p>
          <a:p>
            <a:r>
              <a:rPr lang="en-US" dirty="0" smtClean="0"/>
              <a:t>The</a:t>
            </a:r>
            <a:r>
              <a:rPr lang="en-US" baseline="0" dirty="0" smtClean="0"/>
              <a:t> </a:t>
            </a:r>
            <a:r>
              <a:rPr lang="en-US" baseline="0" dirty="0" smtClean="0"/>
              <a:t>final number for </a:t>
            </a:r>
            <a:r>
              <a:rPr lang="en-US" baseline="0" dirty="0" err="1" smtClean="0"/>
              <a:t>eCommerce</a:t>
            </a:r>
            <a:r>
              <a:rPr lang="en-US" baseline="0" dirty="0" smtClean="0"/>
              <a:t> in 2012 was 44%.  </a:t>
            </a:r>
          </a:p>
          <a:p>
            <a:endParaRPr lang="en-US" baseline="0" dirty="0" smtClean="0"/>
          </a:p>
          <a:p>
            <a:r>
              <a:rPr lang="en-US" dirty="0" smtClean="0"/>
              <a:t>I checked and </a:t>
            </a:r>
            <a:r>
              <a:rPr lang="en-US" dirty="0" err="1" smtClean="0"/>
              <a:t>Bowker</a:t>
            </a:r>
            <a:r>
              <a:rPr lang="en-US" dirty="0" smtClean="0"/>
              <a:t> should have 2013 out in August.</a:t>
            </a:r>
            <a:endParaRPr lang="en-US" dirty="0"/>
          </a:p>
        </p:txBody>
      </p:sp>
      <p:sp>
        <p:nvSpPr>
          <p:cNvPr id="4" name="Slide Number Placeholder 3"/>
          <p:cNvSpPr>
            <a:spLocks noGrp="1"/>
          </p:cNvSpPr>
          <p:nvPr>
            <p:ph type="sldNum" sz="quarter" idx="10"/>
          </p:nvPr>
        </p:nvSpPr>
        <p:spPr/>
        <p:txBody>
          <a:bodyPr/>
          <a:lstStyle/>
          <a:p>
            <a:fld id="{23FFDC8E-17F6-4C8C-B59B-56FB0DE1CD6A}" type="slidenum">
              <a:rPr lang="en-US" smtClean="0"/>
              <a:pPr/>
              <a:t>7</a:t>
            </a:fld>
            <a:endParaRPr lang="en-US" dirty="0"/>
          </a:p>
        </p:txBody>
      </p:sp>
    </p:spTree>
    <p:extLst>
      <p:ext uri="{BB962C8B-B14F-4D97-AF65-F5344CB8AC3E}">
        <p14:creationId xmlns:p14="http://schemas.microsoft.com/office/powerpoint/2010/main" val="1467992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b="0" i="0" kern="1200" dirty="0" smtClean="0">
                <a:solidFill>
                  <a:schemeClr val="tx1"/>
                </a:solidFill>
                <a:latin typeface="+mn-lt"/>
                <a:ea typeface="+mn-ea"/>
                <a:cs typeface="+mn-cs"/>
              </a:rPr>
              <a:t>Katherine</a:t>
            </a:r>
          </a:p>
          <a:p>
            <a:r>
              <a:rPr lang="en-US" sz="800" b="0" i="0" kern="1200" dirty="0" smtClean="0">
                <a:solidFill>
                  <a:schemeClr val="tx1"/>
                </a:solidFill>
                <a:latin typeface="+mn-lt"/>
                <a:ea typeface="+mn-ea"/>
                <a:cs typeface="+mn-cs"/>
              </a:rPr>
              <a:t>In </a:t>
            </a:r>
            <a:r>
              <a:rPr lang="en-US" sz="800" b="0" i="0" kern="1200" dirty="0" smtClean="0">
                <a:solidFill>
                  <a:schemeClr val="tx1"/>
                </a:solidFill>
                <a:latin typeface="+mn-lt"/>
                <a:ea typeface="+mn-ea"/>
                <a:cs typeface="+mn-cs"/>
              </a:rPr>
              <a:t>a February survey, 21% of adults said they had read a e-book in the last year, compared to 17% who reported doing so in December. This tracked with a major spike in ownership of e-reader devices that occurred during the holiday gift-giving season in December. During that period, ownership of an e-book reader or a tablet each increased to 19% of adults, compared to 10% for each device in mid-December.</a:t>
            </a:r>
            <a:endParaRPr lang="en-US" dirty="0"/>
          </a:p>
        </p:txBody>
      </p:sp>
      <p:sp>
        <p:nvSpPr>
          <p:cNvPr id="4" name="Slide Number Placeholder 3"/>
          <p:cNvSpPr>
            <a:spLocks noGrp="1"/>
          </p:cNvSpPr>
          <p:nvPr>
            <p:ph type="sldNum" sz="quarter" idx="10"/>
          </p:nvPr>
        </p:nvSpPr>
        <p:spPr/>
        <p:txBody>
          <a:bodyPr/>
          <a:lstStyle/>
          <a:p>
            <a:fld id="{23FFDC8E-17F6-4C8C-B59B-56FB0DE1CD6A}" type="slidenum">
              <a:rPr lang="en-US" smtClean="0"/>
              <a:pPr/>
              <a:t>8</a:t>
            </a:fld>
            <a:endParaRPr lang="en-US" dirty="0"/>
          </a:p>
        </p:txBody>
      </p:sp>
    </p:spTree>
    <p:extLst>
      <p:ext uri="{BB962C8B-B14F-4D97-AF65-F5344CB8AC3E}">
        <p14:creationId xmlns:p14="http://schemas.microsoft.com/office/powerpoint/2010/main" val="1541005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Katherine</a:t>
            </a:r>
            <a:endParaRPr lang="en-US" dirty="0"/>
          </a:p>
        </p:txBody>
      </p:sp>
      <p:sp>
        <p:nvSpPr>
          <p:cNvPr id="4" name="Slide Number Placeholder 3"/>
          <p:cNvSpPr>
            <a:spLocks noGrp="1"/>
          </p:cNvSpPr>
          <p:nvPr>
            <p:ph type="sldNum" sz="quarter" idx="10"/>
          </p:nvPr>
        </p:nvSpPr>
        <p:spPr/>
        <p:txBody>
          <a:bodyPr/>
          <a:lstStyle/>
          <a:p>
            <a:fld id="{23FFDC8E-17F6-4C8C-B59B-56FB0DE1CD6A}" type="slidenum">
              <a:rPr lang="en-US" smtClean="0"/>
              <a:pPr/>
              <a:t>11</a:t>
            </a:fld>
            <a:endParaRPr lang="en-US" dirty="0"/>
          </a:p>
        </p:txBody>
      </p:sp>
    </p:spTree>
    <p:extLst>
      <p:ext uri="{BB962C8B-B14F-4D97-AF65-F5344CB8AC3E}">
        <p14:creationId xmlns:p14="http://schemas.microsoft.com/office/powerpoint/2010/main" val="2561424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Katherine</a:t>
            </a:r>
            <a:endParaRPr lang="en-US" dirty="0"/>
          </a:p>
        </p:txBody>
      </p:sp>
      <p:sp>
        <p:nvSpPr>
          <p:cNvPr id="4" name="Slide Number Placeholder 3"/>
          <p:cNvSpPr>
            <a:spLocks noGrp="1"/>
          </p:cNvSpPr>
          <p:nvPr>
            <p:ph type="sldNum" sz="quarter" idx="10"/>
          </p:nvPr>
        </p:nvSpPr>
        <p:spPr/>
        <p:txBody>
          <a:bodyPr/>
          <a:lstStyle/>
          <a:p>
            <a:fld id="{23FFDC8E-17F6-4C8C-B59B-56FB0DE1CD6A}" type="slidenum">
              <a:rPr lang="en-US" smtClean="0"/>
              <a:pPr/>
              <a:t>12</a:t>
            </a:fld>
            <a:endParaRPr lang="en-US" dirty="0"/>
          </a:p>
        </p:txBody>
      </p:sp>
    </p:spTree>
    <p:extLst>
      <p:ext uri="{BB962C8B-B14F-4D97-AF65-F5344CB8AC3E}">
        <p14:creationId xmlns:p14="http://schemas.microsoft.com/office/powerpoint/2010/main" val="3750506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20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1300">
                <a:solidFill>
                  <a:schemeClr val="tx2"/>
                </a:solidFill>
                <a:latin typeface="+mj-lt"/>
                <a:ea typeface="+mj-ea"/>
                <a:cs typeface="+mj-cs"/>
              </a:defRPr>
            </a:lvl1pPr>
            <a:lvl2pPr marL="285750" indent="0" algn="ctr">
              <a:buNone/>
            </a:lvl2pPr>
            <a:lvl3pPr marL="571500" indent="0" algn="ctr">
              <a:buNone/>
            </a:lvl3pPr>
            <a:lvl4pPr marL="857250" indent="0" algn="ctr">
              <a:buNone/>
            </a:lvl4pPr>
            <a:lvl5pPr marL="1143000" indent="0" algn="ctr">
              <a:buNone/>
            </a:lvl5pPr>
            <a:lvl6pPr marL="1428750" indent="0" algn="ctr">
              <a:buNone/>
            </a:lvl6pPr>
            <a:lvl7pPr marL="1714500" indent="0" algn="ctr">
              <a:buNone/>
            </a:lvl7pPr>
            <a:lvl8pPr marL="2000250" indent="0" algn="ctr">
              <a:buNone/>
            </a:lvl8pPr>
            <a:lvl9pPr marL="22860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900"/>
            </a:lvl1pPr>
          </a:lstStyle>
          <a:p>
            <a:fld id="{CD4E5A75-DD70-4B96-96E2-2CA8FF808DBC}" type="datetime1">
              <a:rPr lang="en-US" smtClean="0"/>
              <a:pPr/>
              <a:t>7/17/2014</a:t>
            </a:fld>
            <a:endParaRPr lang="en-US" dirty="0"/>
          </a:p>
        </p:txBody>
      </p:sp>
      <p:sp>
        <p:nvSpPr>
          <p:cNvPr id="17" name="Footer Placeholder 16"/>
          <p:cNvSpPr>
            <a:spLocks noGrp="1"/>
          </p:cNvSpPr>
          <p:nvPr>
            <p:ph type="ftr" sz="quarter" idx="11"/>
          </p:nvPr>
        </p:nvSpPr>
        <p:spPr>
          <a:xfrm>
            <a:off x="2898648" y="6355080"/>
            <a:ext cx="3474720" cy="365760"/>
          </a:xfrm>
        </p:spPr>
        <p:txBody>
          <a:bodyPr/>
          <a:lstStyle/>
          <a:p>
            <a:endParaRPr lang="en-US" dirty="0"/>
          </a:p>
        </p:txBody>
      </p:sp>
      <p:sp>
        <p:nvSpPr>
          <p:cNvPr id="29" name="Slide Number Placeholder 28"/>
          <p:cNvSpPr>
            <a:spLocks noGrp="1"/>
          </p:cNvSpPr>
          <p:nvPr>
            <p:ph type="sldNum" sz="quarter" idx="12"/>
          </p:nvPr>
        </p:nvSpPr>
        <p:spPr>
          <a:xfrm>
            <a:off x="1216152" y="6355080"/>
            <a:ext cx="1219200" cy="365760"/>
          </a:xfrm>
        </p:spPr>
        <p:txBody>
          <a:bodyPr/>
          <a:lstStyle/>
          <a:p>
            <a:fld id="{8019F1B4-90E2-413E-9515-212204C1C5D3}" type="slidenum">
              <a:rPr lang="en-US" smtClean="0"/>
              <a:pPr/>
              <a:t>‹#›</a:t>
            </a:fld>
            <a:endParaRPr lang="en-US" dirty="0"/>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57150" tIns="28575" rIns="57150" bIns="28575" anchor="ctr"/>
          <a:lstStyle/>
          <a:p>
            <a:pPr algn="ctr" eaLnBrk="1" latinLnBrk="0" hangingPunct="1"/>
            <a:endParaRPr kumimoji="0" lang="en-US" dirty="0"/>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lIns="57150" tIns="28575" rIns="57150" bIns="28575" anchor="ctr"/>
          <a:lstStyle/>
          <a:p>
            <a:pPr algn="ctr" eaLnBrk="1" latinLnBrk="0" hangingPunct="1"/>
            <a:endParaRPr kumimoji="0" lang="en-US" dirty="0"/>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57150" tIns="28575" rIns="57150" bIns="28575" anchor="ctr"/>
          <a:lstStyle/>
          <a:p>
            <a:pPr algn="ctr" eaLnBrk="1" latinLnBrk="0" hangingPunct="1"/>
            <a:endParaRPr kumimoji="0" lang="en-US" dirty="0"/>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57150" tIns="28575" rIns="57150" bIns="28575"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6913DDB-4468-4A45-8767-9696A07D9865}" type="datetime1">
              <a:rPr lang="en-US" smtClean="0"/>
              <a:pPr/>
              <a:t>7/17/2014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19F1B4-90E2-413E-9515-212204C1C5D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425D664-4997-4FD2-8202-F84A521BCDB0}" type="datetime1">
              <a:rPr lang="en-US" smtClean="0"/>
              <a:pPr/>
              <a:t>7/17/2014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19F1B4-90E2-413E-9515-212204C1C5D3}" type="slidenum">
              <a:rPr lang="en-US" smtClean="0"/>
              <a:pPr/>
              <a:t>‹#›</a:t>
            </a:fld>
            <a:endParaRPr lang="en-US" dirty="0"/>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57150" tIns="28575" rIns="57150" bIns="28575" anchor="t" compatLnSpc="1"/>
          <a:lstStyle/>
          <a:p>
            <a:endParaRPr kumimoji="0" lang="en-US" dirty="0"/>
          </a:p>
        </p:txBody>
      </p:sp>
      <p:sp>
        <p:nvSpPr>
          <p:cNvPr id="8" name="Isosceles Triangle 7"/>
          <p:cNvSpPr>
            <a:spLocks noChangeAspect="1"/>
          </p:cNvSpPr>
          <p:nvPr/>
        </p:nvSpPr>
        <p:spPr>
          <a:xfrm rot="5400000">
            <a:off x="419101"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57150" tIns="28575" rIns="57150" bIns="28575" anchor="ctr"/>
          <a:lstStyle/>
          <a:p>
            <a:pPr algn="ctr" eaLnBrk="1" latinLnBrk="0" hangingPunct="1"/>
            <a:endParaRPr kumimoji="0" lang="en-US" dirty="0"/>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57150" tIns="28575" rIns="57150" bIns="28575" anchor="t" compatLnSpc="1"/>
          <a:lstStyle/>
          <a:p>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5BE034D-8705-4FA7-8AC3-3466ADC53E71}" type="datetime1">
              <a:rPr lang="en-US" smtClean="0"/>
              <a:pPr/>
              <a:t>7/17/2014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19F1B4-90E2-413E-9515-212204C1C5D3}" type="slidenum">
              <a:rPr lang="en-US" smtClean="0"/>
              <a:pPr/>
              <a:t>‹#›</a:t>
            </a:fld>
            <a:endParaRPr lang="en-US" dirty="0"/>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20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1300">
                <a:solidFill>
                  <a:schemeClr val="tx1">
                    <a:tint val="75000"/>
                  </a:schemeClr>
                </a:solidFill>
              </a:defRPr>
            </a:lvl1pPr>
            <a:lvl2pPr>
              <a:buNone/>
              <a:defRPr sz="1100">
                <a:solidFill>
                  <a:schemeClr val="tx1">
                    <a:tint val="75000"/>
                  </a:schemeClr>
                </a:solidFill>
              </a:defRPr>
            </a:lvl2pPr>
            <a:lvl3pPr>
              <a:buNone/>
              <a:defRPr sz="1000">
                <a:solidFill>
                  <a:schemeClr val="tx1">
                    <a:tint val="75000"/>
                  </a:schemeClr>
                </a:solidFill>
              </a:defRPr>
            </a:lvl3pPr>
            <a:lvl4pPr>
              <a:buNone/>
              <a:defRPr sz="900">
                <a:solidFill>
                  <a:schemeClr val="tx1">
                    <a:tint val="75000"/>
                  </a:schemeClr>
                </a:solidFill>
              </a:defRPr>
            </a:lvl4pPr>
            <a:lvl5pPr>
              <a:buNone/>
              <a:defRPr sz="9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18B9333B-9968-4E2B-A043-F03F86AD0091}" type="datetime1">
              <a:rPr lang="en-US" smtClean="0"/>
              <a:pPr/>
              <a:t>7/17/2014</a:t>
            </a:fld>
            <a:endParaRPr lang="en-US" dirty="0"/>
          </a:p>
        </p:txBody>
      </p:sp>
      <p:sp>
        <p:nvSpPr>
          <p:cNvPr id="5" name="Footer Placeholder 4"/>
          <p:cNvSpPr>
            <a:spLocks noGrp="1"/>
          </p:cNvSpPr>
          <p:nvPr>
            <p:ph type="ftr" sz="quarter" idx="11"/>
          </p:nvPr>
        </p:nvSpPr>
        <p:spPr>
          <a:xfrm>
            <a:off x="2898648" y="6355080"/>
            <a:ext cx="3474720" cy="365760"/>
          </a:xfrm>
        </p:spPr>
        <p:txBody>
          <a:bodyPr/>
          <a:lstStyle/>
          <a:p>
            <a:endParaRPr lang="en-US" dirty="0"/>
          </a:p>
        </p:txBody>
      </p:sp>
      <p:sp>
        <p:nvSpPr>
          <p:cNvPr id="6" name="Slide Number Placeholder 5"/>
          <p:cNvSpPr>
            <a:spLocks noGrp="1"/>
          </p:cNvSpPr>
          <p:nvPr>
            <p:ph type="sldNum" sz="quarter" idx="12"/>
          </p:nvPr>
        </p:nvSpPr>
        <p:spPr>
          <a:xfrm>
            <a:off x="1069848" y="6355080"/>
            <a:ext cx="1520952" cy="365760"/>
          </a:xfrm>
        </p:spPr>
        <p:txBody>
          <a:bodyPr/>
          <a:lstStyle/>
          <a:p>
            <a:fld id="{8019F1B4-90E2-413E-9515-212204C1C5D3}" type="slidenum">
              <a:rPr lang="en-US" smtClean="0"/>
              <a:pPr/>
              <a:t>‹#›</a:t>
            </a:fld>
            <a:endParaRPr lang="en-US" dirty="0"/>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57150" tIns="28575" rIns="57150" bIns="28575" anchor="ctr"/>
          <a:lstStyle/>
          <a:p>
            <a:pPr algn="ctr" eaLnBrk="1" latinLnBrk="0" hangingPunct="1"/>
            <a:endParaRPr kumimoji="0" lang="en-US" dirty="0"/>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57150" tIns="28575" rIns="57150" bIns="2857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CA2AF73-11AF-4D1B-9E81-26C6303230D6}" type="datetime1">
              <a:rPr lang="en-US" smtClean="0"/>
              <a:pPr/>
              <a:t>7/17/2014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19F1B4-90E2-413E-9515-212204C1C5D3}" type="slidenum">
              <a:rPr lang="en-US" smtClean="0"/>
              <a:pPr/>
              <a:t>‹#›</a:t>
            </a:fld>
            <a:endParaRPr lang="en-US" dirty="0"/>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57150" anchor="b" anchorCtr="0">
            <a:noAutofit/>
          </a:bodyPr>
          <a:lstStyle>
            <a:lvl1pPr marL="0" indent="0">
              <a:buNone/>
              <a:defRPr sz="1500" b="1">
                <a:solidFill>
                  <a:schemeClr val="accent2"/>
                </a:solidFill>
              </a:defRPr>
            </a:lvl1pPr>
            <a:lvl2pPr>
              <a:buNone/>
              <a:defRPr sz="1300" b="1"/>
            </a:lvl2pPr>
            <a:lvl3pPr>
              <a:buNone/>
              <a:defRPr sz="1100" b="1"/>
            </a:lvl3pPr>
            <a:lvl4pPr>
              <a:buNone/>
              <a:defRPr sz="1000" b="1"/>
            </a:lvl4pPr>
            <a:lvl5pPr>
              <a:buNone/>
              <a:defRPr sz="10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1" y="1295400"/>
            <a:ext cx="4041775" cy="685800"/>
          </a:xfrm>
          <a:noFill/>
          <a:ln>
            <a:noFill/>
          </a:ln>
        </p:spPr>
        <p:txBody>
          <a:bodyPr lIns="57150" anchor="b" anchorCtr="0"/>
          <a:lstStyle>
            <a:lvl1pPr marL="0" indent="0">
              <a:buNone/>
              <a:defRPr sz="1500" b="1">
                <a:solidFill>
                  <a:schemeClr val="accent2"/>
                </a:solidFill>
              </a:defRPr>
            </a:lvl1pPr>
            <a:lvl2pPr>
              <a:buNone/>
              <a:defRPr sz="1300" b="1"/>
            </a:lvl2pPr>
            <a:lvl3pPr>
              <a:buNone/>
              <a:defRPr sz="1100" b="1"/>
            </a:lvl3pPr>
            <a:lvl4pPr>
              <a:buNone/>
              <a:defRPr sz="1000" b="1"/>
            </a:lvl4pPr>
            <a:lvl5pPr>
              <a:buNone/>
              <a:defRPr sz="10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91C8AE4-0264-4DF9-9F07-F0B84A3EF649}" type="datetime1">
              <a:rPr lang="en-US" smtClean="0"/>
              <a:pPr/>
              <a:t>7/17/2014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019F1B4-90E2-413E-9515-212204C1C5D3}" type="slidenum">
              <a:rPr lang="en-US" smtClean="0"/>
              <a:pPr/>
              <a:t>‹#›</a:t>
            </a:fld>
            <a:endParaRPr lang="en-US" dirty="0"/>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E4638D0-D036-4FF5-A3D2-03EAD2AC2AB2}" type="datetime1">
              <a:rPr lang="en-US" smtClean="0"/>
              <a:pPr/>
              <a:t>7/17/2014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019F1B4-90E2-413E-9515-212204C1C5D3}" type="slidenum">
              <a:rPr lang="en-US" smtClean="0"/>
              <a:pPr/>
              <a:t>‹#›</a:t>
            </a:fld>
            <a:endParaRPr lang="en-US" dirty="0"/>
          </a:p>
        </p:txBody>
      </p:sp>
      <p:sp>
        <p:nvSpPr>
          <p:cNvPr id="6" name="Isosceles Triangle 5"/>
          <p:cNvSpPr>
            <a:spLocks noChangeAspect="1"/>
          </p:cNvSpPr>
          <p:nvPr/>
        </p:nvSpPr>
        <p:spPr>
          <a:xfrm rot="5400000">
            <a:off x="419101"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57150" tIns="28575" rIns="57150" bIns="28575" anchor="ctr"/>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A8A545-DEDC-4BF3-A127-9D32DD8C4330}" type="datetime1">
              <a:rPr lang="en-US" smtClean="0"/>
              <a:pPr/>
              <a:t>7/17/2014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019F1B4-90E2-413E-9515-212204C1C5D3}" type="slidenum">
              <a:rPr lang="en-US" smtClean="0"/>
              <a:pPr/>
              <a:t>‹#›</a:t>
            </a:fld>
            <a:endParaRPr lang="en-US" dirty="0"/>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57150" tIns="28575" rIns="57150" bIns="28575" anchor="t" compatLnSpc="1"/>
          <a:lstStyle/>
          <a:p>
            <a:endParaRPr kumimoji="0" lang="en-US" dirty="0"/>
          </a:p>
        </p:txBody>
      </p:sp>
      <p:sp>
        <p:nvSpPr>
          <p:cNvPr id="6" name="Isosceles Triangle 5"/>
          <p:cNvSpPr>
            <a:spLocks noChangeAspect="1"/>
          </p:cNvSpPr>
          <p:nvPr/>
        </p:nvSpPr>
        <p:spPr>
          <a:xfrm rot="5400000">
            <a:off x="419101"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57150" tIns="28575" rIns="57150" bIns="28575"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13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1"/>
            <a:ext cx="2514600" cy="4843463"/>
          </a:xfrm>
        </p:spPr>
        <p:txBody>
          <a:bodyPr/>
          <a:lstStyle>
            <a:lvl1pPr marL="0" indent="0">
              <a:lnSpc>
                <a:spcPts val="1375"/>
              </a:lnSpc>
              <a:spcAft>
                <a:spcPts val="625"/>
              </a:spcAft>
              <a:buNone/>
              <a:defRPr sz="1000">
                <a:solidFill>
                  <a:schemeClr val="tx2"/>
                </a:solidFill>
              </a:defRPr>
            </a:lvl1pPr>
            <a:lvl2pPr>
              <a:buNone/>
              <a:defRPr sz="800"/>
            </a:lvl2pPr>
            <a:lvl3pPr>
              <a:buNone/>
              <a:defRPr sz="600"/>
            </a:lvl3pPr>
            <a:lvl4pPr>
              <a:buNone/>
              <a:defRPr sz="600"/>
            </a:lvl4pPr>
            <a:lvl5pPr>
              <a:buNone/>
              <a:defRPr sz="6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7AE8513-2D91-4696-963C-3557AC02EB23}" type="datetime1">
              <a:rPr lang="en-US" smtClean="0"/>
              <a:pPr/>
              <a:t>7/17/2014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19F1B4-90E2-413E-9515-212204C1C5D3}" type="slidenum">
              <a:rPr lang="en-US" smtClean="0"/>
              <a:pPr/>
              <a:t>‹#›</a:t>
            </a:fld>
            <a:endParaRPr lang="en-US" dirty="0"/>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57150" tIns="28575" rIns="57150" bIns="28575" anchor="t" compatLnSpc="1"/>
          <a:lstStyle/>
          <a:p>
            <a:endParaRPr kumimoji="0" lang="en-US" dirty="0"/>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57150" tIns="28575" rIns="57150" bIns="28575" anchor="t" compatLnSpc="1"/>
          <a:lstStyle/>
          <a:p>
            <a:endParaRPr kumimoji="0" lang="en-US" dirty="0"/>
          </a:p>
        </p:txBody>
      </p:sp>
      <p:sp>
        <p:nvSpPr>
          <p:cNvPr id="9" name="Isosceles Triangle 8"/>
          <p:cNvSpPr>
            <a:spLocks noChangeAspect="1"/>
          </p:cNvSpPr>
          <p:nvPr/>
        </p:nvSpPr>
        <p:spPr>
          <a:xfrm rot="5400000">
            <a:off x="419101"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57150" tIns="28575" rIns="57150" bIns="28575" anchor="ctr"/>
          <a:lstStyle/>
          <a:p>
            <a:pPr algn="ctr" eaLnBrk="1" latinLnBrk="0" hangingPunct="1"/>
            <a:endParaRPr kumimoji="0" lang="en-US" dirty="0"/>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171450" anchor="ctr"/>
          <a:lstStyle>
            <a:lvl1pPr algn="r">
              <a:buNone/>
              <a:defRPr sz="13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375"/>
              </a:spcBef>
              <a:buNone/>
              <a:defRPr sz="20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900"/>
            </a:lvl1pPr>
            <a:lvl2pPr>
              <a:defRPr sz="800"/>
            </a:lvl2pPr>
            <a:lvl3pPr>
              <a:defRPr sz="600"/>
            </a:lvl3pPr>
            <a:lvl4pPr>
              <a:defRPr sz="600"/>
            </a:lvl4pPr>
            <a:lvl5pPr>
              <a:defRPr sz="6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C10BE70-A993-474D-B6A3-6B9D0C95E7CA}" type="datetime1">
              <a:rPr lang="en-US" smtClean="0"/>
              <a:pPr/>
              <a:t>7/17/2014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19F1B4-90E2-413E-9515-212204C1C5D3}" type="slidenum">
              <a:rPr lang="en-US" smtClean="0"/>
              <a:pPr/>
              <a:t>‹#›</a:t>
            </a:fld>
            <a:endParaRPr lang="en-US" dirty="0"/>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57150" tIns="28575" rIns="57150" bIns="28575" anchor="t" compatLnSpc="1"/>
          <a:lstStyle/>
          <a:p>
            <a:endParaRPr kumimoji="0" lang="en-US" dirty="0"/>
          </a:p>
        </p:txBody>
      </p:sp>
      <p:sp>
        <p:nvSpPr>
          <p:cNvPr id="9" name="Isosceles Triangle 8"/>
          <p:cNvSpPr>
            <a:spLocks noChangeAspect="1"/>
          </p:cNvSpPr>
          <p:nvPr/>
        </p:nvSpPr>
        <p:spPr>
          <a:xfrm rot="5400000">
            <a:off x="419101"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57150" tIns="28575" rIns="57150" bIns="28575" anchor="ctr"/>
          <a:lstStyle/>
          <a:p>
            <a:pPr algn="ctr" eaLnBrk="1" latinLnBrk="0" hangingPunct="1"/>
            <a:endParaRPr kumimoji="0" lang="en-US" dirty="0"/>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57150" tIns="28575" rIns="57150" bIns="2857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lIns="57150" tIns="28575" rIns="57150" bIns="28575"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lIns="57150" tIns="28575" rIns="57150" bIns="28575">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lIns="57150" tIns="28575" rIns="57150" bIns="28575"/>
          <a:lstStyle>
            <a:lvl1pPr algn="l" eaLnBrk="1" latinLnBrk="0" hangingPunct="1">
              <a:defRPr kumimoji="0" sz="900">
                <a:solidFill>
                  <a:schemeClr val="tx2"/>
                </a:solidFill>
              </a:defRPr>
            </a:lvl1pPr>
          </a:lstStyle>
          <a:p>
            <a:fld id="{C168DBC8-F1B2-4B76-BDA6-22A03977E601}" type="datetime1">
              <a:rPr lang="en-US" smtClean="0"/>
              <a:pPr/>
              <a:t>7/17/2014</a:t>
            </a:fld>
            <a:endParaRPr lang="en-US" dirty="0"/>
          </a:p>
        </p:txBody>
      </p:sp>
      <p:sp>
        <p:nvSpPr>
          <p:cNvPr id="3" name="Footer Placeholder 2"/>
          <p:cNvSpPr>
            <a:spLocks noGrp="1"/>
          </p:cNvSpPr>
          <p:nvPr>
            <p:ph type="ftr" sz="quarter" idx="3"/>
          </p:nvPr>
        </p:nvSpPr>
        <p:spPr>
          <a:xfrm>
            <a:off x="2898648" y="6356350"/>
            <a:ext cx="3505200" cy="365760"/>
          </a:xfrm>
          <a:prstGeom prst="rect">
            <a:avLst/>
          </a:prstGeom>
        </p:spPr>
        <p:txBody>
          <a:bodyPr vert="horz" lIns="57150" tIns="28575" rIns="57150" bIns="28575"/>
          <a:lstStyle>
            <a:lvl1pPr algn="r" eaLnBrk="1" latinLnBrk="0" hangingPunct="1">
              <a:defRPr kumimoji="0" sz="900">
                <a:solidFill>
                  <a:schemeClr val="tx2"/>
                </a:solidFill>
              </a:defRPr>
            </a:lvl1pPr>
          </a:lstStyle>
          <a:p>
            <a:endParaRPr lang="en-US" dirty="0"/>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lIns="57150" tIns="28575" rIns="57150" bIns="28575"/>
          <a:lstStyle>
            <a:lvl1pPr algn="l" eaLnBrk="1" latinLnBrk="0" hangingPunct="1">
              <a:defRPr kumimoji="0" sz="900">
                <a:solidFill>
                  <a:schemeClr val="tx2"/>
                </a:solidFill>
              </a:defRPr>
            </a:lvl1pPr>
          </a:lstStyle>
          <a:p>
            <a:fld id="{8019F1B4-90E2-413E-9515-212204C1C5D3}" type="slidenum">
              <a:rPr lang="en-US" smtClean="0"/>
              <a:pPr/>
              <a:t>‹#›</a:t>
            </a:fld>
            <a:endParaRPr lang="en-US" dirty="0"/>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57150" tIns="28575" rIns="57150" bIns="28575" anchor="t" compatLnSpc="1"/>
          <a:lstStyle/>
          <a:p>
            <a:endParaRPr kumimoji="0" lang="en-US" dirty="0"/>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57150" tIns="28575" rIns="57150" bIns="28575" anchor="t" compatLnSpc="1"/>
          <a:lstStyle/>
          <a:p>
            <a:endParaRPr kumimoji="0" lang="en-US" dirty="0"/>
          </a:p>
        </p:txBody>
      </p:sp>
      <p:sp>
        <p:nvSpPr>
          <p:cNvPr id="10" name="Isosceles Triangle 9"/>
          <p:cNvSpPr>
            <a:spLocks noChangeAspect="1"/>
          </p:cNvSpPr>
          <p:nvPr/>
        </p:nvSpPr>
        <p:spPr>
          <a:xfrm rot="5400000">
            <a:off x="419101"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57150" tIns="28575" rIns="57150" bIns="28575"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1" latinLnBrk="0" hangingPunct="1">
        <a:spcBef>
          <a:spcPct val="0"/>
        </a:spcBef>
        <a:buNone/>
        <a:defRPr kumimoji="0" sz="2000" kern="1200">
          <a:solidFill>
            <a:schemeClr val="tx2"/>
          </a:solidFill>
          <a:latin typeface="+mj-lt"/>
          <a:ea typeface="+mj-ea"/>
          <a:cs typeface="+mj-cs"/>
        </a:defRPr>
      </a:lvl1pPr>
    </p:titleStyle>
    <p:bodyStyle>
      <a:lvl1pPr marL="171450" indent="-171450" algn="l" rtl="0" eaLnBrk="1" latinLnBrk="0" hangingPunct="1">
        <a:spcBef>
          <a:spcPts val="375"/>
        </a:spcBef>
        <a:buClr>
          <a:schemeClr val="accent1"/>
        </a:buClr>
        <a:buSzPct val="76000"/>
        <a:buFont typeface="Wingdings 3"/>
        <a:buChar char=""/>
        <a:defRPr kumimoji="0" sz="1600" kern="1200">
          <a:solidFill>
            <a:schemeClr val="tx1"/>
          </a:solidFill>
          <a:latin typeface="+mn-lt"/>
          <a:ea typeface="+mn-ea"/>
          <a:cs typeface="+mn-cs"/>
        </a:defRPr>
      </a:lvl1pPr>
      <a:lvl2pPr marL="342900" indent="-171450" algn="l" rtl="0" eaLnBrk="1" latinLnBrk="0" hangingPunct="1">
        <a:spcBef>
          <a:spcPts val="313"/>
        </a:spcBef>
        <a:buClr>
          <a:schemeClr val="accent2"/>
        </a:buClr>
        <a:buSzPct val="76000"/>
        <a:buFont typeface="Wingdings 3"/>
        <a:buChar char=""/>
        <a:defRPr kumimoji="0" sz="1400" kern="1200">
          <a:solidFill>
            <a:schemeClr val="tx2"/>
          </a:solidFill>
          <a:latin typeface="+mn-lt"/>
          <a:ea typeface="+mn-ea"/>
          <a:cs typeface="+mn-cs"/>
        </a:defRPr>
      </a:lvl2pPr>
      <a:lvl3pPr marL="514350" indent="-142875" algn="l" rtl="0" eaLnBrk="1" latinLnBrk="0" hangingPunct="1">
        <a:spcBef>
          <a:spcPts val="313"/>
        </a:spcBef>
        <a:buClr>
          <a:schemeClr val="bg1">
            <a:shade val="50000"/>
          </a:schemeClr>
        </a:buClr>
        <a:buSzPct val="76000"/>
        <a:buFont typeface="Wingdings 3"/>
        <a:buChar char=""/>
        <a:defRPr kumimoji="0" sz="1300" kern="1200">
          <a:solidFill>
            <a:schemeClr val="tx1"/>
          </a:solidFill>
          <a:latin typeface="+mn-lt"/>
          <a:ea typeface="+mn-ea"/>
          <a:cs typeface="+mn-cs"/>
        </a:defRPr>
      </a:lvl3pPr>
      <a:lvl4pPr marL="685800" indent="-142875" algn="l" rtl="0" eaLnBrk="1" latinLnBrk="0" hangingPunct="1">
        <a:spcBef>
          <a:spcPts val="250"/>
        </a:spcBef>
        <a:buClr>
          <a:schemeClr val="accent2">
            <a:shade val="75000"/>
          </a:schemeClr>
        </a:buClr>
        <a:buSzPct val="70000"/>
        <a:buFont typeface="Wingdings"/>
        <a:buChar char=""/>
        <a:defRPr kumimoji="0" sz="1100" kern="1200">
          <a:solidFill>
            <a:schemeClr val="tx1"/>
          </a:solidFill>
          <a:latin typeface="+mn-lt"/>
          <a:ea typeface="+mn-ea"/>
          <a:cs typeface="+mn-cs"/>
        </a:defRPr>
      </a:lvl4pPr>
      <a:lvl5pPr marL="857250" indent="-142875" algn="l" rtl="0" eaLnBrk="1" latinLnBrk="0" hangingPunct="1">
        <a:spcBef>
          <a:spcPts val="188"/>
        </a:spcBef>
        <a:buClr>
          <a:schemeClr val="accent2"/>
        </a:buClr>
        <a:buSzPct val="70000"/>
        <a:buFont typeface="Wingdings"/>
        <a:buChar char=""/>
        <a:defRPr kumimoji="0" sz="1000" kern="1200">
          <a:solidFill>
            <a:schemeClr val="tx1"/>
          </a:solidFill>
          <a:latin typeface="+mn-lt"/>
          <a:ea typeface="+mn-ea"/>
          <a:cs typeface="+mn-cs"/>
        </a:defRPr>
      </a:lvl5pPr>
      <a:lvl6pPr marL="1028700" indent="-114300" algn="l" rtl="0" eaLnBrk="1" latinLnBrk="0" hangingPunct="1">
        <a:spcBef>
          <a:spcPts val="188"/>
        </a:spcBef>
        <a:buClr>
          <a:srgbClr val="9FB8CD">
            <a:shade val="75000"/>
          </a:srgbClr>
        </a:buClr>
        <a:buSzPct val="75000"/>
        <a:buFont typeface="Wingdings 3"/>
        <a:buChar char=""/>
        <a:defRPr kumimoji="0" lang="en-US" sz="1000" kern="1200" smtClean="0">
          <a:solidFill>
            <a:schemeClr val="tx1"/>
          </a:solidFill>
          <a:latin typeface="+mn-lt"/>
          <a:ea typeface="+mn-ea"/>
          <a:cs typeface="+mn-cs"/>
        </a:defRPr>
      </a:lvl6pPr>
      <a:lvl7pPr marL="1143000" indent="-114300" algn="l" rtl="0" eaLnBrk="1" latinLnBrk="0" hangingPunct="1">
        <a:spcBef>
          <a:spcPts val="188"/>
        </a:spcBef>
        <a:buClr>
          <a:srgbClr val="727CA3">
            <a:shade val="75000"/>
          </a:srgbClr>
        </a:buClr>
        <a:buSzPct val="75000"/>
        <a:buFont typeface="Wingdings 3"/>
        <a:buChar char=""/>
        <a:defRPr kumimoji="0" lang="en-US" sz="900" kern="1200" smtClean="0">
          <a:solidFill>
            <a:schemeClr val="tx1"/>
          </a:solidFill>
          <a:latin typeface="+mn-lt"/>
          <a:ea typeface="+mn-ea"/>
          <a:cs typeface="+mn-cs"/>
        </a:defRPr>
      </a:lvl7pPr>
      <a:lvl8pPr marL="1257300" indent="-114300" algn="l" rtl="0" eaLnBrk="1" latinLnBrk="0" hangingPunct="1">
        <a:spcBef>
          <a:spcPts val="188"/>
        </a:spcBef>
        <a:buClr>
          <a:prstClr val="white">
            <a:shade val="50000"/>
          </a:prstClr>
        </a:buClr>
        <a:buSzPct val="75000"/>
        <a:buFont typeface="Wingdings 3"/>
        <a:buChar char=""/>
        <a:defRPr kumimoji="0" lang="en-US" sz="900" kern="1200" smtClean="0">
          <a:solidFill>
            <a:schemeClr val="tx1"/>
          </a:solidFill>
          <a:latin typeface="+mn-lt"/>
          <a:ea typeface="+mn-ea"/>
          <a:cs typeface="+mn-cs"/>
        </a:defRPr>
      </a:lvl8pPr>
      <a:lvl9pPr marL="1371600" indent="-114300" algn="l" rtl="0" eaLnBrk="1" latinLnBrk="0" hangingPunct="1">
        <a:spcBef>
          <a:spcPts val="188"/>
        </a:spcBef>
        <a:buClr>
          <a:srgbClr val="9FB8CD"/>
        </a:buClr>
        <a:buSzPct val="75000"/>
        <a:buFont typeface="Wingdings 3"/>
        <a:buChar char=""/>
        <a:defRPr kumimoji="0" lang="en-US" sz="8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285750" algn="l" rtl="0" eaLnBrk="1" latinLnBrk="0" hangingPunct="1">
        <a:defRPr kumimoji="0" kern="1200">
          <a:solidFill>
            <a:schemeClr val="tx1"/>
          </a:solidFill>
          <a:latin typeface="+mn-lt"/>
          <a:ea typeface="+mn-ea"/>
          <a:cs typeface="+mn-cs"/>
        </a:defRPr>
      </a:lvl2pPr>
      <a:lvl3pPr marL="571500" algn="l" rtl="0" eaLnBrk="1" latinLnBrk="0" hangingPunct="1">
        <a:defRPr kumimoji="0" kern="1200">
          <a:solidFill>
            <a:schemeClr val="tx1"/>
          </a:solidFill>
          <a:latin typeface="+mn-lt"/>
          <a:ea typeface="+mn-ea"/>
          <a:cs typeface="+mn-cs"/>
        </a:defRPr>
      </a:lvl3pPr>
      <a:lvl4pPr marL="857250" algn="l" rtl="0" eaLnBrk="1" latinLnBrk="0" hangingPunct="1">
        <a:defRPr kumimoji="0" kern="1200">
          <a:solidFill>
            <a:schemeClr val="tx1"/>
          </a:solidFill>
          <a:latin typeface="+mn-lt"/>
          <a:ea typeface="+mn-ea"/>
          <a:cs typeface="+mn-cs"/>
        </a:defRPr>
      </a:lvl4pPr>
      <a:lvl5pPr marL="1143000" algn="l" rtl="0" eaLnBrk="1" latinLnBrk="0" hangingPunct="1">
        <a:defRPr kumimoji="0" kern="1200">
          <a:solidFill>
            <a:schemeClr val="tx1"/>
          </a:solidFill>
          <a:latin typeface="+mn-lt"/>
          <a:ea typeface="+mn-ea"/>
          <a:cs typeface="+mn-cs"/>
        </a:defRPr>
      </a:lvl5pPr>
      <a:lvl6pPr marL="1428750" algn="l" rtl="0" eaLnBrk="1" latinLnBrk="0" hangingPunct="1">
        <a:defRPr kumimoji="0" kern="1200">
          <a:solidFill>
            <a:schemeClr val="tx1"/>
          </a:solidFill>
          <a:latin typeface="+mn-lt"/>
          <a:ea typeface="+mn-ea"/>
          <a:cs typeface="+mn-cs"/>
        </a:defRPr>
      </a:lvl6pPr>
      <a:lvl7pPr marL="1714500" algn="l" rtl="0" eaLnBrk="1" latinLnBrk="0" hangingPunct="1">
        <a:defRPr kumimoji="0" kern="1200">
          <a:solidFill>
            <a:schemeClr val="tx1"/>
          </a:solidFill>
          <a:latin typeface="+mn-lt"/>
          <a:ea typeface="+mn-ea"/>
          <a:cs typeface="+mn-cs"/>
        </a:defRPr>
      </a:lvl7pPr>
      <a:lvl8pPr marL="2000250" algn="l" rtl="0" eaLnBrk="1" latinLnBrk="0" hangingPunct="1">
        <a:defRPr kumimoji="0" kern="1200">
          <a:solidFill>
            <a:schemeClr val="tx1"/>
          </a:solidFill>
          <a:latin typeface="+mn-lt"/>
          <a:ea typeface="+mn-ea"/>
          <a:cs typeface="+mn-cs"/>
        </a:defRPr>
      </a:lvl8pPr>
      <a:lvl9pPr marL="22860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3.jpeg"/><Relationship Id="rId7"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ooktrope_logo_color(1).jpg"/>
          <p:cNvPicPr>
            <a:picLocks noChangeAspect="1"/>
          </p:cNvPicPr>
          <p:nvPr/>
        </p:nvPicPr>
        <p:blipFill>
          <a:blip r:embed="rId3" cstate="print"/>
          <a:stretch>
            <a:fillRect/>
          </a:stretch>
        </p:blipFill>
        <p:spPr>
          <a:xfrm>
            <a:off x="228600" y="228600"/>
            <a:ext cx="2550464" cy="1981200"/>
          </a:xfrm>
          <a:prstGeom prst="rect">
            <a:avLst/>
          </a:prstGeom>
        </p:spPr>
      </p:pic>
      <p:sp>
        <p:nvSpPr>
          <p:cNvPr id="8" name="TextBox 7"/>
          <p:cNvSpPr txBox="1"/>
          <p:nvPr/>
        </p:nvSpPr>
        <p:spPr>
          <a:xfrm>
            <a:off x="228600" y="2438400"/>
            <a:ext cx="8915400" cy="4401205"/>
          </a:xfrm>
          <a:prstGeom prst="rect">
            <a:avLst/>
          </a:prstGeom>
          <a:noFill/>
        </p:spPr>
        <p:txBody>
          <a:bodyPr wrap="square" rtlCol="0">
            <a:spAutoFit/>
          </a:bodyPr>
          <a:lstStyle/>
          <a:p>
            <a:pPr algn="ctr"/>
            <a:r>
              <a:rPr lang="en-US" sz="2800" dirty="0" smtClean="0"/>
              <a:t>Katherine Fye Sears</a:t>
            </a:r>
          </a:p>
          <a:p>
            <a:pPr algn="ctr"/>
            <a:r>
              <a:rPr lang="en-US" sz="2800" dirty="0" smtClean="0"/>
              <a:t>Booktrope Co-Founder/CMO</a:t>
            </a:r>
          </a:p>
          <a:p>
            <a:pPr algn="ctr"/>
            <a:r>
              <a:rPr lang="en-US" sz="2800" dirty="0" smtClean="0"/>
              <a:t>Co-Author of </a:t>
            </a:r>
            <a:r>
              <a:rPr lang="en-US" sz="2800" b="1" i="1" dirty="0" smtClean="0"/>
              <a:t>How to Market a Book</a:t>
            </a:r>
          </a:p>
          <a:p>
            <a:pPr algn="ctr"/>
            <a:endParaRPr lang="en-US" sz="2800" b="1" i="1" dirty="0"/>
          </a:p>
          <a:p>
            <a:pPr algn="ctr"/>
            <a:r>
              <a:rPr lang="en-US" sz="2800" dirty="0" smtClean="0"/>
              <a:t>Lisa Fernow</a:t>
            </a:r>
          </a:p>
          <a:p>
            <a:pPr algn="ctr"/>
            <a:r>
              <a:rPr lang="en-US" sz="2800" dirty="0" smtClean="0"/>
              <a:t>Marketing Professional</a:t>
            </a:r>
          </a:p>
          <a:p>
            <a:pPr algn="ctr"/>
            <a:r>
              <a:rPr lang="en-US" sz="2800" dirty="0" smtClean="0"/>
              <a:t>Author, </a:t>
            </a:r>
            <a:r>
              <a:rPr lang="en-US" sz="2800" b="1" i="1" dirty="0" smtClean="0"/>
              <a:t>Dead on Her Feet</a:t>
            </a:r>
          </a:p>
          <a:p>
            <a:pPr algn="ctr"/>
            <a:endParaRPr lang="en-US" sz="2800" dirty="0" smtClean="0"/>
          </a:p>
          <a:p>
            <a:pPr algn="ctr"/>
            <a:endParaRPr lang="en-US" sz="2800" dirty="0" smtClean="0"/>
          </a:p>
          <a:p>
            <a:pPr algn="ctr"/>
            <a:r>
              <a:rPr lang="en-US" sz="2800" dirty="0" smtClean="0"/>
              <a:t>www.booktrope.com</a:t>
            </a:r>
            <a:endParaRPr lang="en-US" sz="2800" dirty="0"/>
          </a:p>
        </p:txBody>
      </p:sp>
      <p:sp>
        <p:nvSpPr>
          <p:cNvPr id="4" name="Slide Number Placeholder 3"/>
          <p:cNvSpPr>
            <a:spLocks noGrp="1"/>
          </p:cNvSpPr>
          <p:nvPr>
            <p:ph type="sldNum" sz="quarter" idx="12"/>
          </p:nvPr>
        </p:nvSpPr>
        <p:spPr>
          <a:xfrm>
            <a:off x="612648" y="6416040"/>
            <a:ext cx="1981200" cy="365760"/>
          </a:xfrm>
        </p:spPr>
        <p:txBody>
          <a:bodyPr/>
          <a:lstStyle/>
          <a:p>
            <a:fld id="{8019F1B4-90E2-413E-9515-212204C1C5D3}" type="slidenum">
              <a:rPr lang="en-US" sz="1400" smtClean="0"/>
              <a:pPr/>
              <a:t>1</a:t>
            </a:fld>
            <a:endParaRPr lang="en-US" sz="1400" dirty="0"/>
          </a:p>
        </p:txBody>
      </p:sp>
      <p:pic>
        <p:nvPicPr>
          <p:cNvPr id="6" name="Picture 2" descr="C:\Users\Katherine\Downloads\Booktrope_logo_final2 - Copy.jpg"/>
          <p:cNvPicPr>
            <a:picLocks noChangeAspect="1" noChangeArrowheads="1"/>
          </p:cNvPicPr>
          <p:nvPr/>
        </p:nvPicPr>
        <p:blipFill>
          <a:blip r:embed="rId4" cstate="print"/>
          <a:srcRect/>
          <a:stretch>
            <a:fillRect/>
          </a:stretch>
        </p:blipFill>
        <p:spPr bwMode="auto">
          <a:xfrm>
            <a:off x="7391400" y="6248400"/>
            <a:ext cx="1524000" cy="42804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Build your platform! </a:t>
            </a:r>
            <a:endParaRPr lang="en-US" sz="3200" b="1" dirty="0"/>
          </a:p>
        </p:txBody>
      </p:sp>
      <p:sp>
        <p:nvSpPr>
          <p:cNvPr id="3" name="Slide Number Placeholder 2"/>
          <p:cNvSpPr>
            <a:spLocks noGrp="1"/>
          </p:cNvSpPr>
          <p:nvPr>
            <p:ph type="sldNum" sz="quarter" idx="12"/>
          </p:nvPr>
        </p:nvSpPr>
        <p:spPr/>
        <p:txBody>
          <a:bodyPr/>
          <a:lstStyle/>
          <a:p>
            <a:fld id="{8019F1B4-90E2-413E-9515-212204C1C5D3}" type="slidenum">
              <a:rPr lang="en-US" smtClean="0"/>
              <a:pPr/>
              <a:t>10</a:t>
            </a:fld>
            <a:endParaRPr lang="en-US" dirty="0"/>
          </a:p>
        </p:txBody>
      </p:sp>
      <p:pic>
        <p:nvPicPr>
          <p:cNvPr id="5" name="Picture 2" descr="C:\Users\Katherine\Downloads\Booktrope_logo_final2 - Copy.jpg"/>
          <p:cNvPicPr>
            <a:picLocks noChangeAspect="1" noChangeArrowheads="1"/>
          </p:cNvPicPr>
          <p:nvPr/>
        </p:nvPicPr>
        <p:blipFill>
          <a:blip r:embed="rId2" cstate="print"/>
          <a:srcRect/>
          <a:stretch>
            <a:fillRect/>
          </a:stretch>
        </p:blipFill>
        <p:spPr bwMode="auto">
          <a:xfrm>
            <a:off x="7391400" y="6248400"/>
            <a:ext cx="1524000" cy="428040"/>
          </a:xfrm>
          <a:prstGeom prst="rect">
            <a:avLst/>
          </a:prstGeom>
          <a:noFill/>
        </p:spPr>
      </p:pic>
      <p:sp>
        <p:nvSpPr>
          <p:cNvPr id="6" name="TextBox 5"/>
          <p:cNvSpPr txBox="1"/>
          <p:nvPr/>
        </p:nvSpPr>
        <p:spPr>
          <a:xfrm>
            <a:off x="228600" y="2209800"/>
            <a:ext cx="8915400" cy="2308324"/>
          </a:xfrm>
          <a:prstGeom prst="rect">
            <a:avLst/>
          </a:prstGeom>
          <a:noFill/>
        </p:spPr>
        <p:txBody>
          <a:bodyPr wrap="square" rtlCol="0">
            <a:spAutoFit/>
          </a:bodyPr>
          <a:lstStyle/>
          <a:p>
            <a:pPr algn="ctr"/>
            <a:endParaRPr lang="en-US" sz="3600" dirty="0" smtClean="0"/>
          </a:p>
          <a:p>
            <a:pPr algn="ctr"/>
            <a:r>
              <a:rPr lang="en-US" sz="3600" dirty="0" smtClean="0"/>
              <a:t>The author platform is simply the supporting “structure” that all of your promotional efforts are based upon. </a:t>
            </a:r>
            <a:endParaRPr lang="en-US" sz="3600" dirty="0"/>
          </a:p>
        </p:txBody>
      </p:sp>
    </p:spTree>
    <p:extLst>
      <p:ext uri="{BB962C8B-B14F-4D97-AF65-F5344CB8AC3E}">
        <p14:creationId xmlns:p14="http://schemas.microsoft.com/office/powerpoint/2010/main" val="18824264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458200" cy="990600"/>
          </a:xfrm>
        </p:spPr>
        <p:txBody>
          <a:bodyPr>
            <a:normAutofit/>
          </a:bodyPr>
          <a:lstStyle/>
          <a:p>
            <a:r>
              <a:rPr lang="en-US" sz="2800" b="1" dirty="0" smtClean="0"/>
              <a:t>Book Marketing = Internet Marketing </a:t>
            </a:r>
            <a:br>
              <a:rPr lang="en-US" sz="2800" b="1" dirty="0" smtClean="0"/>
            </a:br>
            <a:r>
              <a:rPr lang="en-US" sz="2800" b="1" dirty="0" smtClean="0"/>
              <a:t>= Word of Mouth Marketing</a:t>
            </a:r>
            <a:endParaRPr lang="en-US" sz="2800" b="1" dirty="0"/>
          </a:p>
        </p:txBody>
      </p:sp>
      <p:sp>
        <p:nvSpPr>
          <p:cNvPr id="3" name="Slide Number Placeholder 2"/>
          <p:cNvSpPr>
            <a:spLocks noGrp="1"/>
          </p:cNvSpPr>
          <p:nvPr>
            <p:ph type="sldNum" sz="quarter" idx="12"/>
          </p:nvPr>
        </p:nvSpPr>
        <p:spPr/>
        <p:txBody>
          <a:bodyPr/>
          <a:lstStyle/>
          <a:p>
            <a:fld id="{8019F1B4-90E2-413E-9515-212204C1C5D3}" type="slidenum">
              <a:rPr lang="en-US" smtClean="0"/>
              <a:pPr/>
              <a:t>11</a:t>
            </a:fld>
            <a:endParaRPr lang="en-US" dirty="0"/>
          </a:p>
        </p:txBody>
      </p:sp>
      <p:pic>
        <p:nvPicPr>
          <p:cNvPr id="5" name="Picture 2" descr="C:\Users\Katherine\Downloads\Booktrope_logo_final2 - Copy.jpg"/>
          <p:cNvPicPr>
            <a:picLocks noChangeAspect="1" noChangeArrowheads="1"/>
          </p:cNvPicPr>
          <p:nvPr/>
        </p:nvPicPr>
        <p:blipFill>
          <a:blip r:embed="rId3" cstate="print"/>
          <a:srcRect/>
          <a:stretch>
            <a:fillRect/>
          </a:stretch>
        </p:blipFill>
        <p:spPr bwMode="auto">
          <a:xfrm>
            <a:off x="7391400" y="6248400"/>
            <a:ext cx="1524000" cy="428040"/>
          </a:xfrm>
          <a:prstGeom prst="rect">
            <a:avLst/>
          </a:prstGeom>
          <a:noFill/>
        </p:spPr>
      </p:pic>
      <p:sp>
        <p:nvSpPr>
          <p:cNvPr id="8" name="Rectangle 7"/>
          <p:cNvSpPr/>
          <p:nvPr/>
        </p:nvSpPr>
        <p:spPr>
          <a:xfrm>
            <a:off x="685800" y="1600200"/>
            <a:ext cx="8229600" cy="3323987"/>
          </a:xfrm>
          <a:prstGeom prst="rect">
            <a:avLst/>
          </a:prstGeom>
        </p:spPr>
        <p:txBody>
          <a:bodyPr wrap="square">
            <a:spAutoFit/>
          </a:bodyPr>
          <a:lstStyle/>
          <a:p>
            <a:endParaRPr lang="en-US" dirty="0" smtClean="0"/>
          </a:p>
          <a:p>
            <a:r>
              <a:rPr lang="en-US" sz="3200" b="1" dirty="0" smtClean="0"/>
              <a:t>What is Word of Mouth Marketing?</a:t>
            </a:r>
          </a:p>
          <a:p>
            <a:endParaRPr lang="en-US" dirty="0" smtClean="0"/>
          </a:p>
          <a:p>
            <a:r>
              <a:rPr lang="en-US" sz="2000" dirty="0" smtClean="0"/>
              <a:t>Put simply, it is "any business action that earns a customer recommendation.“ But, in the big world of creative campaigns and engagement techniques, WOMM means much more.</a:t>
            </a:r>
          </a:p>
          <a:p>
            <a:endParaRPr lang="en-US" sz="2000" dirty="0" smtClean="0"/>
          </a:p>
          <a:p>
            <a:r>
              <a:rPr lang="en-US" sz="2000" dirty="0" smtClean="0"/>
              <a:t>WOMM is about harnessing the power of</a:t>
            </a:r>
          </a:p>
          <a:p>
            <a:r>
              <a:rPr lang="en-US" sz="2000" dirty="0" smtClean="0"/>
              <a:t>people to build brand awareness.</a:t>
            </a:r>
          </a:p>
          <a:p>
            <a:endParaRPr lang="en-US" sz="2000" dirty="0" smtClean="0"/>
          </a:p>
          <a:p>
            <a:r>
              <a:rPr lang="en-US" sz="1600" i="1" dirty="0" smtClean="0"/>
              <a:t>--per WOMMA via http://www.wommapedia.org/</a:t>
            </a:r>
            <a:endParaRPr lang="en-US" sz="1600" i="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Word of Mouth Marketing</a:t>
            </a:r>
            <a:endParaRPr lang="en-US" sz="3200" dirty="0"/>
          </a:p>
        </p:txBody>
      </p:sp>
      <p:sp>
        <p:nvSpPr>
          <p:cNvPr id="3" name="Slide Number Placeholder 2"/>
          <p:cNvSpPr>
            <a:spLocks noGrp="1"/>
          </p:cNvSpPr>
          <p:nvPr>
            <p:ph type="sldNum" sz="quarter" idx="12"/>
          </p:nvPr>
        </p:nvSpPr>
        <p:spPr/>
        <p:txBody>
          <a:bodyPr/>
          <a:lstStyle/>
          <a:p>
            <a:fld id="{8019F1B4-90E2-413E-9515-212204C1C5D3}" type="slidenum">
              <a:rPr lang="en-US" smtClean="0"/>
              <a:pPr/>
              <a:t>12</a:t>
            </a:fld>
            <a:endParaRPr lang="en-US" dirty="0"/>
          </a:p>
        </p:txBody>
      </p:sp>
      <p:pic>
        <p:nvPicPr>
          <p:cNvPr id="38914" name="Picture 2" descr="https://encrypted-tbn1.gstatic.com/images?q=tbn:ANd9GcTC_mLcG83InSadHhv4qZ0DND3Qe6P1rx9_MEH3q6Xskyv4jCIh"/>
          <p:cNvPicPr>
            <a:picLocks noChangeAspect="1" noChangeArrowheads="1"/>
          </p:cNvPicPr>
          <p:nvPr/>
        </p:nvPicPr>
        <p:blipFill>
          <a:blip r:embed="rId3" cstate="print"/>
          <a:srcRect/>
          <a:stretch>
            <a:fillRect/>
          </a:stretch>
        </p:blipFill>
        <p:spPr bwMode="auto">
          <a:xfrm>
            <a:off x="1244604" y="1676400"/>
            <a:ext cx="6832596" cy="4099560"/>
          </a:xfrm>
          <a:prstGeom prst="rect">
            <a:avLst/>
          </a:prstGeom>
          <a:noFill/>
        </p:spPr>
      </p:pic>
      <p:pic>
        <p:nvPicPr>
          <p:cNvPr id="5" name="Picture 2" descr="C:\Users\Katherine\Downloads\Booktrope_logo_final2 - Copy.jpg"/>
          <p:cNvPicPr>
            <a:picLocks noChangeAspect="1" noChangeArrowheads="1"/>
          </p:cNvPicPr>
          <p:nvPr/>
        </p:nvPicPr>
        <p:blipFill>
          <a:blip r:embed="rId4" cstate="print"/>
          <a:srcRect/>
          <a:stretch>
            <a:fillRect/>
          </a:stretch>
        </p:blipFill>
        <p:spPr bwMode="auto">
          <a:xfrm>
            <a:off x="7391400" y="6248400"/>
            <a:ext cx="1524000" cy="42804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Word of Mouth Marketing</a:t>
            </a:r>
            <a:endParaRPr lang="en-US" sz="3200" dirty="0"/>
          </a:p>
        </p:txBody>
      </p:sp>
      <p:sp>
        <p:nvSpPr>
          <p:cNvPr id="3" name="Slide Number Placeholder 2"/>
          <p:cNvSpPr>
            <a:spLocks noGrp="1"/>
          </p:cNvSpPr>
          <p:nvPr>
            <p:ph type="sldNum" sz="quarter" idx="12"/>
          </p:nvPr>
        </p:nvSpPr>
        <p:spPr/>
        <p:txBody>
          <a:bodyPr/>
          <a:lstStyle/>
          <a:p>
            <a:fld id="{8019F1B4-90E2-413E-9515-212204C1C5D3}" type="slidenum">
              <a:rPr lang="en-US" smtClean="0"/>
              <a:pPr/>
              <a:t>13</a:t>
            </a:fld>
            <a:endParaRPr lang="en-US" dirty="0"/>
          </a:p>
        </p:txBody>
      </p:sp>
      <p:pic>
        <p:nvPicPr>
          <p:cNvPr id="41986" name="Picture 2" descr="http://libraries.pewinternet.org/files/2012/06/Where-people-get-book-recommendations.jpg"/>
          <p:cNvPicPr>
            <a:picLocks noChangeAspect="1" noChangeArrowheads="1"/>
          </p:cNvPicPr>
          <p:nvPr/>
        </p:nvPicPr>
        <p:blipFill>
          <a:blip r:embed="rId3" cstate="print"/>
          <a:srcRect/>
          <a:stretch>
            <a:fillRect/>
          </a:stretch>
        </p:blipFill>
        <p:spPr bwMode="auto">
          <a:xfrm>
            <a:off x="1219200" y="1317830"/>
            <a:ext cx="6858000" cy="4624816"/>
          </a:xfrm>
          <a:prstGeom prst="rect">
            <a:avLst/>
          </a:prstGeom>
          <a:noFill/>
        </p:spPr>
      </p:pic>
      <p:pic>
        <p:nvPicPr>
          <p:cNvPr id="6" name="Picture 2" descr="C:\Users\Katherine\Downloads\Booktrope_logo_final2 - Copy.jpg"/>
          <p:cNvPicPr>
            <a:picLocks noChangeAspect="1" noChangeArrowheads="1"/>
          </p:cNvPicPr>
          <p:nvPr/>
        </p:nvPicPr>
        <p:blipFill>
          <a:blip r:embed="rId4" cstate="print"/>
          <a:srcRect/>
          <a:stretch>
            <a:fillRect/>
          </a:stretch>
        </p:blipFill>
        <p:spPr bwMode="auto">
          <a:xfrm>
            <a:off x="7391400" y="6248400"/>
            <a:ext cx="1524000" cy="428040"/>
          </a:xfrm>
          <a:prstGeom prst="rect">
            <a:avLst/>
          </a:prstGeom>
          <a:noFill/>
        </p:spPr>
      </p:pic>
      <p:sp>
        <p:nvSpPr>
          <p:cNvPr id="7" name="Oval 6"/>
          <p:cNvSpPr/>
          <p:nvPr/>
        </p:nvSpPr>
        <p:spPr>
          <a:xfrm>
            <a:off x="1905000" y="1828800"/>
            <a:ext cx="1600200" cy="3886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Question </a:t>
            </a:r>
            <a:r>
              <a:rPr lang="en-US" sz="3200" b="1" dirty="0" smtClean="0"/>
              <a:t>and Answers</a:t>
            </a:r>
            <a:endParaRPr lang="en-US" sz="3200" b="1" dirty="0"/>
          </a:p>
        </p:txBody>
      </p:sp>
      <p:sp>
        <p:nvSpPr>
          <p:cNvPr id="3" name="Slide Number Placeholder 2"/>
          <p:cNvSpPr>
            <a:spLocks noGrp="1"/>
          </p:cNvSpPr>
          <p:nvPr>
            <p:ph type="sldNum" sz="quarter" idx="12"/>
          </p:nvPr>
        </p:nvSpPr>
        <p:spPr/>
        <p:txBody>
          <a:bodyPr/>
          <a:lstStyle/>
          <a:p>
            <a:fld id="{8019F1B4-90E2-413E-9515-212204C1C5D3}" type="slidenum">
              <a:rPr lang="en-US" smtClean="0"/>
              <a:pPr/>
              <a:t>14</a:t>
            </a:fld>
            <a:endParaRPr lang="en-US" dirty="0"/>
          </a:p>
        </p:txBody>
      </p:sp>
      <p:pic>
        <p:nvPicPr>
          <p:cNvPr id="5" name="Picture 2" descr="C:\Users\Katherine\Downloads\Booktrope_logo_final2 - Copy.jpg"/>
          <p:cNvPicPr>
            <a:picLocks noChangeAspect="1" noChangeArrowheads="1"/>
          </p:cNvPicPr>
          <p:nvPr/>
        </p:nvPicPr>
        <p:blipFill>
          <a:blip r:embed="rId2" cstate="print"/>
          <a:srcRect/>
          <a:stretch>
            <a:fillRect/>
          </a:stretch>
        </p:blipFill>
        <p:spPr bwMode="auto">
          <a:xfrm>
            <a:off x="7391400" y="6248400"/>
            <a:ext cx="1524000" cy="428040"/>
          </a:xfrm>
          <a:prstGeom prst="rect">
            <a:avLst/>
          </a:prstGeom>
          <a:noFill/>
        </p:spPr>
      </p:pic>
      <p:sp>
        <p:nvSpPr>
          <p:cNvPr id="7" name="TextBox 6"/>
          <p:cNvSpPr txBox="1"/>
          <p:nvPr/>
        </p:nvSpPr>
        <p:spPr>
          <a:xfrm>
            <a:off x="228600" y="2438400"/>
            <a:ext cx="8915400" cy="1077218"/>
          </a:xfrm>
          <a:prstGeom prst="rect">
            <a:avLst/>
          </a:prstGeom>
          <a:noFill/>
        </p:spPr>
        <p:txBody>
          <a:bodyPr wrap="square" rtlCol="0">
            <a:spAutoFit/>
          </a:bodyPr>
          <a:lstStyle/>
          <a:p>
            <a:pPr algn="ctr"/>
            <a:r>
              <a:rPr lang="en-US" sz="3600" dirty="0" smtClean="0"/>
              <a:t>5 minutes of questions!</a:t>
            </a:r>
          </a:p>
          <a:p>
            <a:pPr algn="ctr"/>
            <a:r>
              <a:rPr lang="en-US" sz="2800" dirty="0" smtClean="0"/>
              <a:t>Please tell us who you are directing your question to.</a:t>
            </a:r>
            <a:endParaRPr lang="en-US" sz="2800" b="1" dirty="0" smtClean="0"/>
          </a:p>
        </p:txBody>
      </p:sp>
    </p:spTree>
    <p:extLst>
      <p:ext uri="{BB962C8B-B14F-4D97-AF65-F5344CB8AC3E}">
        <p14:creationId xmlns:p14="http://schemas.microsoft.com/office/powerpoint/2010/main" val="9690670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9475" y="1605559"/>
            <a:ext cx="5681511" cy="4111619"/>
          </a:xfrm>
          <a:prstGeom prst="rect">
            <a:avLst/>
          </a:prstGeom>
        </p:spPr>
      </p:pic>
      <p:sp>
        <p:nvSpPr>
          <p:cNvPr id="5" name="TextBox 4"/>
          <p:cNvSpPr txBox="1"/>
          <p:nvPr/>
        </p:nvSpPr>
        <p:spPr>
          <a:xfrm>
            <a:off x="5343640" y="3296858"/>
            <a:ext cx="1251185" cy="461669"/>
          </a:xfrm>
          <a:prstGeom prst="rect">
            <a:avLst/>
          </a:prstGeom>
          <a:solidFill>
            <a:schemeClr val="accent1">
              <a:lumMod val="60000"/>
              <a:lumOff val="40000"/>
            </a:schemeClr>
          </a:solidFill>
        </p:spPr>
        <p:txBody>
          <a:bodyPr wrap="square" lIns="134464" tIns="107571" rIns="134464" bIns="107571" rtlCol="0">
            <a:spAutoFit/>
          </a:bodyPr>
          <a:lstStyle/>
          <a:p>
            <a:pPr algn="ctr">
              <a:lnSpc>
                <a:spcPct val="90000"/>
              </a:lnSpc>
              <a:spcAft>
                <a:spcPts val="441"/>
              </a:spcAft>
            </a:pPr>
            <a:r>
              <a:rPr lang="en-US" sz="1765" b="1" dirty="0">
                <a:solidFill>
                  <a:prstClr val="white"/>
                </a:solidFill>
              </a:rPr>
              <a:t>author</a:t>
            </a:r>
          </a:p>
        </p:txBody>
      </p:sp>
      <p:grpSp>
        <p:nvGrpSpPr>
          <p:cNvPr id="6" name="Group 5"/>
          <p:cNvGrpSpPr/>
          <p:nvPr/>
        </p:nvGrpSpPr>
        <p:grpSpPr>
          <a:xfrm>
            <a:off x="8082567" y="4172481"/>
            <a:ext cx="792225" cy="768831"/>
            <a:chOff x="6675435" y="311642"/>
            <a:chExt cx="1336412" cy="1325338"/>
          </a:xfrm>
        </p:grpSpPr>
        <p:grpSp>
          <p:nvGrpSpPr>
            <p:cNvPr id="7" name="Group 6"/>
            <p:cNvGrpSpPr/>
            <p:nvPr/>
          </p:nvGrpSpPr>
          <p:grpSpPr>
            <a:xfrm>
              <a:off x="7371767" y="311642"/>
              <a:ext cx="640080" cy="640080"/>
              <a:chOff x="7644677" y="1021431"/>
              <a:chExt cx="538163" cy="536575"/>
            </a:xfrm>
          </p:grpSpPr>
          <p:sp>
            <p:nvSpPr>
              <p:cNvPr id="20" name="Rectangle 7"/>
              <p:cNvSpPr>
                <a:spLocks noChangeArrowheads="1"/>
              </p:cNvSpPr>
              <p:nvPr/>
            </p:nvSpPr>
            <p:spPr bwMode="auto">
              <a:xfrm>
                <a:off x="7644677" y="1021431"/>
                <a:ext cx="538163" cy="536575"/>
              </a:xfrm>
              <a:prstGeom prst="rect">
                <a:avLst/>
              </a:prstGeom>
              <a:solidFill>
                <a:srgbClr val="27AA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2" tIns="33616" rIns="67232" bIns="33616" numCol="1" anchor="t" anchorCtr="0" compatLnSpc="1">
                <a:prstTxWarp prst="textNoShape">
                  <a:avLst/>
                </a:prstTxWarp>
              </a:bodyPr>
              <a:lstStyle/>
              <a:p>
                <a:endParaRPr lang="en-US" sz="809" dirty="0">
                  <a:solidFill>
                    <a:prstClr val="black"/>
                  </a:solidFill>
                </a:endParaRPr>
              </a:p>
            </p:txBody>
          </p:sp>
          <p:sp>
            <p:nvSpPr>
              <p:cNvPr id="21" name="Freeform 8"/>
              <p:cNvSpPr>
                <a:spLocks/>
              </p:cNvSpPr>
              <p:nvPr/>
            </p:nvSpPr>
            <p:spPr bwMode="auto">
              <a:xfrm>
                <a:off x="7708177" y="1148431"/>
                <a:ext cx="411163" cy="341313"/>
              </a:xfrm>
              <a:custGeom>
                <a:avLst/>
                <a:gdLst>
                  <a:gd name="T0" fmla="*/ 284 w 321"/>
                  <a:gd name="T1" fmla="*/ 98 h 267"/>
                  <a:gd name="T2" fmla="*/ 319 w 321"/>
                  <a:gd name="T3" fmla="*/ 77 h 267"/>
                  <a:gd name="T4" fmla="*/ 282 w 321"/>
                  <a:gd name="T5" fmla="*/ 82 h 267"/>
                  <a:gd name="T6" fmla="*/ 280 w 321"/>
                  <a:gd name="T7" fmla="*/ 74 h 267"/>
                  <a:gd name="T8" fmla="*/ 212 w 321"/>
                  <a:gd name="T9" fmla="*/ 21 h 267"/>
                  <a:gd name="T10" fmla="*/ 219 w 321"/>
                  <a:gd name="T11" fmla="*/ 18 h 267"/>
                  <a:gd name="T12" fmla="*/ 239 w 321"/>
                  <a:gd name="T13" fmla="*/ 7 h 267"/>
                  <a:gd name="T14" fmla="*/ 208 w 321"/>
                  <a:gd name="T15" fmla="*/ 13 h 267"/>
                  <a:gd name="T16" fmla="*/ 225 w 321"/>
                  <a:gd name="T17" fmla="*/ 0 h 267"/>
                  <a:gd name="T18" fmla="*/ 200 w 321"/>
                  <a:gd name="T19" fmla="*/ 12 h 267"/>
                  <a:gd name="T20" fmla="*/ 205 w 321"/>
                  <a:gd name="T21" fmla="*/ 2 h 267"/>
                  <a:gd name="T22" fmla="*/ 154 w 321"/>
                  <a:gd name="T23" fmla="*/ 80 h 267"/>
                  <a:gd name="T24" fmla="*/ 130 w 321"/>
                  <a:gd name="T25" fmla="*/ 60 h 267"/>
                  <a:gd name="T26" fmla="*/ 48 w 321"/>
                  <a:gd name="T27" fmla="*/ 24 h 267"/>
                  <a:gd name="T28" fmla="*/ 75 w 321"/>
                  <a:gd name="T29" fmla="*/ 64 h 267"/>
                  <a:gd name="T30" fmla="*/ 55 w 321"/>
                  <a:gd name="T31" fmla="*/ 67 h 267"/>
                  <a:gd name="T32" fmla="*/ 91 w 321"/>
                  <a:gd name="T33" fmla="*/ 99 h 267"/>
                  <a:gd name="T34" fmla="*/ 69 w 321"/>
                  <a:gd name="T35" fmla="*/ 107 h 267"/>
                  <a:gd name="T36" fmla="*/ 109 w 321"/>
                  <a:gd name="T37" fmla="*/ 127 h 267"/>
                  <a:gd name="T38" fmla="*/ 119 w 321"/>
                  <a:gd name="T39" fmla="*/ 154 h 267"/>
                  <a:gd name="T40" fmla="*/ 0 w 321"/>
                  <a:gd name="T41" fmla="*/ 157 h 267"/>
                  <a:gd name="T42" fmla="*/ 283 w 321"/>
                  <a:gd name="T43" fmla="*/ 116 h 267"/>
                  <a:gd name="T44" fmla="*/ 321 w 321"/>
                  <a:gd name="T45" fmla="*/ 102 h 267"/>
                  <a:gd name="T46" fmla="*/ 284 w 321"/>
                  <a:gd name="T47" fmla="*/ 9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1" h="267">
                    <a:moveTo>
                      <a:pt x="284" y="98"/>
                    </a:moveTo>
                    <a:cubicBezTo>
                      <a:pt x="303" y="97"/>
                      <a:pt x="315" y="88"/>
                      <a:pt x="319" y="77"/>
                    </a:cubicBezTo>
                    <a:cubicBezTo>
                      <a:pt x="313" y="81"/>
                      <a:pt x="293" y="86"/>
                      <a:pt x="282" y="82"/>
                    </a:cubicBezTo>
                    <a:cubicBezTo>
                      <a:pt x="281" y="79"/>
                      <a:pt x="280" y="76"/>
                      <a:pt x="280" y="74"/>
                    </a:cubicBezTo>
                    <a:cubicBezTo>
                      <a:pt x="271" y="43"/>
                      <a:pt x="242" y="18"/>
                      <a:pt x="212" y="21"/>
                    </a:cubicBezTo>
                    <a:cubicBezTo>
                      <a:pt x="214" y="20"/>
                      <a:pt x="217" y="19"/>
                      <a:pt x="219" y="18"/>
                    </a:cubicBezTo>
                    <a:cubicBezTo>
                      <a:pt x="223" y="17"/>
                      <a:pt x="242" y="14"/>
                      <a:pt x="239" y="7"/>
                    </a:cubicBezTo>
                    <a:cubicBezTo>
                      <a:pt x="237" y="1"/>
                      <a:pt x="213" y="11"/>
                      <a:pt x="208" y="13"/>
                    </a:cubicBezTo>
                    <a:cubicBezTo>
                      <a:pt x="214" y="11"/>
                      <a:pt x="224" y="7"/>
                      <a:pt x="225" y="0"/>
                    </a:cubicBezTo>
                    <a:cubicBezTo>
                      <a:pt x="216" y="1"/>
                      <a:pt x="207" y="5"/>
                      <a:pt x="200" y="12"/>
                    </a:cubicBezTo>
                    <a:cubicBezTo>
                      <a:pt x="202" y="9"/>
                      <a:pt x="204" y="6"/>
                      <a:pt x="205" y="2"/>
                    </a:cubicBezTo>
                    <a:cubicBezTo>
                      <a:pt x="180" y="18"/>
                      <a:pt x="166" y="49"/>
                      <a:pt x="154" y="80"/>
                    </a:cubicBezTo>
                    <a:cubicBezTo>
                      <a:pt x="145" y="71"/>
                      <a:pt x="137" y="64"/>
                      <a:pt x="130" y="60"/>
                    </a:cubicBezTo>
                    <a:cubicBezTo>
                      <a:pt x="110" y="49"/>
                      <a:pt x="86" y="38"/>
                      <a:pt x="48" y="24"/>
                    </a:cubicBezTo>
                    <a:cubicBezTo>
                      <a:pt x="47" y="37"/>
                      <a:pt x="54" y="53"/>
                      <a:pt x="75" y="64"/>
                    </a:cubicBezTo>
                    <a:cubicBezTo>
                      <a:pt x="71" y="64"/>
                      <a:pt x="62" y="65"/>
                      <a:pt x="55" y="67"/>
                    </a:cubicBezTo>
                    <a:cubicBezTo>
                      <a:pt x="58" y="81"/>
                      <a:pt x="67" y="93"/>
                      <a:pt x="91" y="99"/>
                    </a:cubicBezTo>
                    <a:cubicBezTo>
                      <a:pt x="80" y="99"/>
                      <a:pt x="75" y="102"/>
                      <a:pt x="69" y="107"/>
                    </a:cubicBezTo>
                    <a:cubicBezTo>
                      <a:pt x="74" y="117"/>
                      <a:pt x="87" y="129"/>
                      <a:pt x="109" y="127"/>
                    </a:cubicBezTo>
                    <a:cubicBezTo>
                      <a:pt x="84" y="137"/>
                      <a:pt x="99" y="157"/>
                      <a:pt x="119" y="154"/>
                    </a:cubicBezTo>
                    <a:cubicBezTo>
                      <a:pt x="85" y="189"/>
                      <a:pt x="31" y="187"/>
                      <a:pt x="0" y="157"/>
                    </a:cubicBezTo>
                    <a:cubicBezTo>
                      <a:pt x="81" y="267"/>
                      <a:pt x="256" y="222"/>
                      <a:pt x="283" y="116"/>
                    </a:cubicBezTo>
                    <a:cubicBezTo>
                      <a:pt x="302" y="116"/>
                      <a:pt x="314" y="109"/>
                      <a:pt x="321" y="102"/>
                    </a:cubicBezTo>
                    <a:cubicBezTo>
                      <a:pt x="310" y="104"/>
                      <a:pt x="293" y="102"/>
                      <a:pt x="284" y="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p>
                <a:endParaRPr lang="en-US" sz="809" dirty="0">
                  <a:solidFill>
                    <a:prstClr val="black"/>
                  </a:solidFill>
                </a:endParaRPr>
              </a:p>
            </p:txBody>
          </p:sp>
        </p:grpSp>
        <p:grpSp>
          <p:nvGrpSpPr>
            <p:cNvPr id="8" name="Group 7"/>
            <p:cNvGrpSpPr/>
            <p:nvPr/>
          </p:nvGrpSpPr>
          <p:grpSpPr>
            <a:xfrm>
              <a:off x="6675435" y="311642"/>
              <a:ext cx="640080" cy="640080"/>
              <a:chOff x="6217511" y="4632505"/>
              <a:chExt cx="611188" cy="608013"/>
            </a:xfrm>
          </p:grpSpPr>
          <p:sp>
            <p:nvSpPr>
              <p:cNvPr id="18" name="Freeform 9"/>
              <p:cNvSpPr>
                <a:spLocks/>
              </p:cNvSpPr>
              <p:nvPr/>
            </p:nvSpPr>
            <p:spPr bwMode="auto">
              <a:xfrm>
                <a:off x="6217511" y="4632505"/>
                <a:ext cx="611188" cy="608013"/>
              </a:xfrm>
              <a:custGeom>
                <a:avLst/>
                <a:gdLst>
                  <a:gd name="T0" fmla="*/ 477 w 477"/>
                  <a:gd name="T1" fmla="*/ 0 h 476"/>
                  <a:gd name="T2" fmla="*/ 0 w 477"/>
                  <a:gd name="T3" fmla="*/ 0 h 476"/>
                  <a:gd name="T4" fmla="*/ 0 w 477"/>
                  <a:gd name="T5" fmla="*/ 476 h 476"/>
                  <a:gd name="T6" fmla="*/ 261 w 477"/>
                  <a:gd name="T7" fmla="*/ 476 h 476"/>
                  <a:gd name="T8" fmla="*/ 261 w 477"/>
                  <a:gd name="T9" fmla="*/ 275 h 476"/>
                  <a:gd name="T10" fmla="*/ 220 w 477"/>
                  <a:gd name="T11" fmla="*/ 275 h 476"/>
                  <a:gd name="T12" fmla="*/ 220 w 477"/>
                  <a:gd name="T13" fmla="*/ 206 h 476"/>
                  <a:gd name="T14" fmla="*/ 261 w 477"/>
                  <a:gd name="T15" fmla="*/ 206 h 476"/>
                  <a:gd name="T16" fmla="*/ 261 w 477"/>
                  <a:gd name="T17" fmla="*/ 150 h 476"/>
                  <a:gd name="T18" fmla="*/ 348 w 477"/>
                  <a:gd name="T19" fmla="*/ 71 h 476"/>
                  <a:gd name="T20" fmla="*/ 411 w 477"/>
                  <a:gd name="T21" fmla="*/ 71 h 476"/>
                  <a:gd name="T22" fmla="*/ 411 w 477"/>
                  <a:gd name="T23" fmla="*/ 142 h 476"/>
                  <a:gd name="T24" fmla="*/ 364 w 477"/>
                  <a:gd name="T25" fmla="*/ 142 h 476"/>
                  <a:gd name="T26" fmla="*/ 346 w 477"/>
                  <a:gd name="T27" fmla="*/ 159 h 476"/>
                  <a:gd name="T28" fmla="*/ 346 w 477"/>
                  <a:gd name="T29" fmla="*/ 206 h 476"/>
                  <a:gd name="T30" fmla="*/ 410 w 477"/>
                  <a:gd name="T31" fmla="*/ 206 h 476"/>
                  <a:gd name="T32" fmla="*/ 403 w 477"/>
                  <a:gd name="T33" fmla="*/ 275 h 476"/>
                  <a:gd name="T34" fmla="*/ 346 w 477"/>
                  <a:gd name="T35" fmla="*/ 275 h 476"/>
                  <a:gd name="T36" fmla="*/ 346 w 477"/>
                  <a:gd name="T37" fmla="*/ 476 h 476"/>
                  <a:gd name="T38" fmla="*/ 477 w 477"/>
                  <a:gd name="T39" fmla="*/ 476 h 476"/>
                  <a:gd name="T40" fmla="*/ 477 w 477"/>
                  <a:gd name="T41" fmla="*/ 0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7" h="476">
                    <a:moveTo>
                      <a:pt x="477" y="0"/>
                    </a:moveTo>
                    <a:cubicBezTo>
                      <a:pt x="0" y="0"/>
                      <a:pt x="0" y="0"/>
                      <a:pt x="0" y="0"/>
                    </a:cubicBezTo>
                    <a:cubicBezTo>
                      <a:pt x="0" y="476"/>
                      <a:pt x="0" y="476"/>
                      <a:pt x="0" y="476"/>
                    </a:cubicBezTo>
                    <a:cubicBezTo>
                      <a:pt x="261" y="476"/>
                      <a:pt x="261" y="476"/>
                      <a:pt x="261" y="476"/>
                    </a:cubicBezTo>
                    <a:cubicBezTo>
                      <a:pt x="261" y="275"/>
                      <a:pt x="261" y="275"/>
                      <a:pt x="261" y="275"/>
                    </a:cubicBezTo>
                    <a:cubicBezTo>
                      <a:pt x="220" y="275"/>
                      <a:pt x="220" y="275"/>
                      <a:pt x="220" y="275"/>
                    </a:cubicBezTo>
                    <a:cubicBezTo>
                      <a:pt x="220" y="206"/>
                      <a:pt x="220" y="206"/>
                      <a:pt x="220" y="206"/>
                    </a:cubicBezTo>
                    <a:cubicBezTo>
                      <a:pt x="261" y="206"/>
                      <a:pt x="261" y="206"/>
                      <a:pt x="261" y="206"/>
                    </a:cubicBezTo>
                    <a:cubicBezTo>
                      <a:pt x="261" y="206"/>
                      <a:pt x="261" y="160"/>
                      <a:pt x="261" y="150"/>
                    </a:cubicBezTo>
                    <a:cubicBezTo>
                      <a:pt x="261" y="140"/>
                      <a:pt x="259" y="71"/>
                      <a:pt x="348" y="71"/>
                    </a:cubicBezTo>
                    <a:cubicBezTo>
                      <a:pt x="360" y="71"/>
                      <a:pt x="387" y="71"/>
                      <a:pt x="411" y="71"/>
                    </a:cubicBezTo>
                    <a:cubicBezTo>
                      <a:pt x="411" y="101"/>
                      <a:pt x="411" y="133"/>
                      <a:pt x="411" y="142"/>
                    </a:cubicBezTo>
                    <a:cubicBezTo>
                      <a:pt x="393" y="142"/>
                      <a:pt x="374" y="142"/>
                      <a:pt x="364" y="142"/>
                    </a:cubicBezTo>
                    <a:cubicBezTo>
                      <a:pt x="355" y="142"/>
                      <a:pt x="346" y="152"/>
                      <a:pt x="346" y="159"/>
                    </a:cubicBezTo>
                    <a:cubicBezTo>
                      <a:pt x="346" y="166"/>
                      <a:pt x="346" y="206"/>
                      <a:pt x="346" y="206"/>
                    </a:cubicBezTo>
                    <a:cubicBezTo>
                      <a:pt x="346" y="206"/>
                      <a:pt x="403" y="206"/>
                      <a:pt x="410" y="206"/>
                    </a:cubicBezTo>
                    <a:cubicBezTo>
                      <a:pt x="408" y="242"/>
                      <a:pt x="403" y="275"/>
                      <a:pt x="403" y="275"/>
                    </a:cubicBezTo>
                    <a:cubicBezTo>
                      <a:pt x="346" y="275"/>
                      <a:pt x="346" y="275"/>
                      <a:pt x="346" y="275"/>
                    </a:cubicBezTo>
                    <a:cubicBezTo>
                      <a:pt x="346" y="476"/>
                      <a:pt x="346" y="476"/>
                      <a:pt x="346" y="476"/>
                    </a:cubicBezTo>
                    <a:cubicBezTo>
                      <a:pt x="477" y="476"/>
                      <a:pt x="477" y="476"/>
                      <a:pt x="477" y="476"/>
                    </a:cubicBezTo>
                    <a:lnTo>
                      <a:pt x="477" y="0"/>
                    </a:lnTo>
                    <a:close/>
                  </a:path>
                </a:pathLst>
              </a:custGeom>
              <a:solidFill>
                <a:srgbClr val="3C5A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p>
                <a:endParaRPr lang="en-US" sz="809" dirty="0">
                  <a:solidFill>
                    <a:prstClr val="black"/>
                  </a:solidFill>
                </a:endParaRPr>
              </a:p>
            </p:txBody>
          </p:sp>
          <p:sp>
            <p:nvSpPr>
              <p:cNvPr id="19" name="Freeform 10"/>
              <p:cNvSpPr>
                <a:spLocks/>
              </p:cNvSpPr>
              <p:nvPr/>
            </p:nvSpPr>
            <p:spPr bwMode="auto">
              <a:xfrm>
                <a:off x="6500090" y="4722993"/>
                <a:ext cx="242887" cy="517525"/>
              </a:xfrm>
              <a:custGeom>
                <a:avLst/>
                <a:gdLst>
                  <a:gd name="T0" fmla="*/ 183 w 191"/>
                  <a:gd name="T1" fmla="*/ 204 h 405"/>
                  <a:gd name="T2" fmla="*/ 190 w 191"/>
                  <a:gd name="T3" fmla="*/ 135 h 405"/>
                  <a:gd name="T4" fmla="*/ 126 w 191"/>
                  <a:gd name="T5" fmla="*/ 135 h 405"/>
                  <a:gd name="T6" fmla="*/ 126 w 191"/>
                  <a:gd name="T7" fmla="*/ 88 h 405"/>
                  <a:gd name="T8" fmla="*/ 144 w 191"/>
                  <a:gd name="T9" fmla="*/ 71 h 405"/>
                  <a:gd name="T10" fmla="*/ 191 w 191"/>
                  <a:gd name="T11" fmla="*/ 71 h 405"/>
                  <a:gd name="T12" fmla="*/ 191 w 191"/>
                  <a:gd name="T13" fmla="*/ 0 h 405"/>
                  <a:gd name="T14" fmla="*/ 128 w 191"/>
                  <a:gd name="T15" fmla="*/ 0 h 405"/>
                  <a:gd name="T16" fmla="*/ 41 w 191"/>
                  <a:gd name="T17" fmla="*/ 79 h 405"/>
                  <a:gd name="T18" fmla="*/ 41 w 191"/>
                  <a:gd name="T19" fmla="*/ 135 h 405"/>
                  <a:gd name="T20" fmla="*/ 0 w 191"/>
                  <a:gd name="T21" fmla="*/ 135 h 405"/>
                  <a:gd name="T22" fmla="*/ 0 w 191"/>
                  <a:gd name="T23" fmla="*/ 204 h 405"/>
                  <a:gd name="T24" fmla="*/ 41 w 191"/>
                  <a:gd name="T25" fmla="*/ 204 h 405"/>
                  <a:gd name="T26" fmla="*/ 41 w 191"/>
                  <a:gd name="T27" fmla="*/ 405 h 405"/>
                  <a:gd name="T28" fmla="*/ 126 w 191"/>
                  <a:gd name="T29" fmla="*/ 405 h 405"/>
                  <a:gd name="T30" fmla="*/ 126 w 191"/>
                  <a:gd name="T31" fmla="*/ 204 h 405"/>
                  <a:gd name="T32" fmla="*/ 183 w 191"/>
                  <a:gd name="T33" fmla="*/ 204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1" h="405">
                    <a:moveTo>
                      <a:pt x="183" y="204"/>
                    </a:moveTo>
                    <a:cubicBezTo>
                      <a:pt x="183" y="204"/>
                      <a:pt x="188" y="171"/>
                      <a:pt x="190" y="135"/>
                    </a:cubicBezTo>
                    <a:cubicBezTo>
                      <a:pt x="183" y="135"/>
                      <a:pt x="126" y="135"/>
                      <a:pt x="126" y="135"/>
                    </a:cubicBezTo>
                    <a:cubicBezTo>
                      <a:pt x="126" y="135"/>
                      <a:pt x="126" y="95"/>
                      <a:pt x="126" y="88"/>
                    </a:cubicBezTo>
                    <a:cubicBezTo>
                      <a:pt x="126" y="81"/>
                      <a:pt x="135" y="71"/>
                      <a:pt x="144" y="71"/>
                    </a:cubicBezTo>
                    <a:cubicBezTo>
                      <a:pt x="154" y="71"/>
                      <a:pt x="173" y="71"/>
                      <a:pt x="191" y="71"/>
                    </a:cubicBezTo>
                    <a:cubicBezTo>
                      <a:pt x="191" y="62"/>
                      <a:pt x="191" y="30"/>
                      <a:pt x="191" y="0"/>
                    </a:cubicBezTo>
                    <a:cubicBezTo>
                      <a:pt x="167" y="0"/>
                      <a:pt x="140" y="0"/>
                      <a:pt x="128" y="0"/>
                    </a:cubicBezTo>
                    <a:cubicBezTo>
                      <a:pt x="39" y="0"/>
                      <a:pt x="41" y="69"/>
                      <a:pt x="41" y="79"/>
                    </a:cubicBezTo>
                    <a:cubicBezTo>
                      <a:pt x="41" y="89"/>
                      <a:pt x="41" y="135"/>
                      <a:pt x="41" y="135"/>
                    </a:cubicBezTo>
                    <a:cubicBezTo>
                      <a:pt x="0" y="135"/>
                      <a:pt x="0" y="135"/>
                      <a:pt x="0" y="135"/>
                    </a:cubicBezTo>
                    <a:cubicBezTo>
                      <a:pt x="0" y="204"/>
                      <a:pt x="0" y="204"/>
                      <a:pt x="0" y="204"/>
                    </a:cubicBezTo>
                    <a:cubicBezTo>
                      <a:pt x="41" y="204"/>
                      <a:pt x="41" y="204"/>
                      <a:pt x="41" y="204"/>
                    </a:cubicBezTo>
                    <a:cubicBezTo>
                      <a:pt x="41" y="405"/>
                      <a:pt x="41" y="405"/>
                      <a:pt x="41" y="405"/>
                    </a:cubicBezTo>
                    <a:cubicBezTo>
                      <a:pt x="126" y="405"/>
                      <a:pt x="126" y="405"/>
                      <a:pt x="126" y="405"/>
                    </a:cubicBezTo>
                    <a:cubicBezTo>
                      <a:pt x="126" y="204"/>
                      <a:pt x="126" y="204"/>
                      <a:pt x="126" y="204"/>
                    </a:cubicBezTo>
                    <a:lnTo>
                      <a:pt x="183" y="2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p>
                <a:endParaRPr lang="en-US" sz="809" dirty="0">
                  <a:solidFill>
                    <a:prstClr val="black"/>
                  </a:solidFill>
                </a:endParaRPr>
              </a:p>
            </p:txBody>
          </p:sp>
        </p:grpSp>
        <p:grpSp>
          <p:nvGrpSpPr>
            <p:cNvPr id="9" name="Group 8"/>
            <p:cNvGrpSpPr/>
            <p:nvPr/>
          </p:nvGrpSpPr>
          <p:grpSpPr>
            <a:xfrm>
              <a:off x="6675438" y="996900"/>
              <a:ext cx="640080" cy="640080"/>
              <a:chOff x="7627215" y="6703479"/>
              <a:chExt cx="658813" cy="655638"/>
            </a:xfrm>
          </p:grpSpPr>
          <p:grpSp>
            <p:nvGrpSpPr>
              <p:cNvPr id="14" name="Group 13"/>
              <p:cNvGrpSpPr/>
              <p:nvPr/>
            </p:nvGrpSpPr>
            <p:grpSpPr>
              <a:xfrm>
                <a:off x="7627215" y="6703479"/>
                <a:ext cx="658813" cy="655638"/>
                <a:chOff x="7627215" y="6703479"/>
                <a:chExt cx="658813" cy="655638"/>
              </a:xfrm>
            </p:grpSpPr>
            <p:sp>
              <p:nvSpPr>
                <p:cNvPr id="16" name="Rectangle 5"/>
                <p:cNvSpPr>
                  <a:spLocks noChangeArrowheads="1"/>
                </p:cNvSpPr>
                <p:nvPr/>
              </p:nvSpPr>
              <p:spPr bwMode="auto">
                <a:xfrm>
                  <a:off x="7627215" y="6703479"/>
                  <a:ext cx="658813" cy="655638"/>
                </a:xfrm>
                <a:prstGeom prst="rect">
                  <a:avLst/>
                </a:prstGeom>
                <a:solidFill>
                  <a:srgbClr val="CD413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2" tIns="33616" rIns="67232" bIns="33616" numCol="1" anchor="t" anchorCtr="0" compatLnSpc="1">
                  <a:prstTxWarp prst="textNoShape">
                    <a:avLst/>
                  </a:prstTxWarp>
                </a:bodyPr>
                <a:lstStyle/>
                <a:p>
                  <a:endParaRPr lang="en-US" sz="809" dirty="0">
                    <a:solidFill>
                      <a:prstClr val="black"/>
                    </a:solidFill>
                  </a:endParaRPr>
                </a:p>
              </p:txBody>
            </p:sp>
            <p:sp>
              <p:nvSpPr>
                <p:cNvPr id="17" name="Freeform 6"/>
                <p:cNvSpPr>
                  <a:spLocks noEditPoints="1"/>
                </p:cNvSpPr>
                <p:nvPr/>
              </p:nvSpPr>
              <p:spPr bwMode="auto">
                <a:xfrm>
                  <a:off x="7663798" y="6747466"/>
                  <a:ext cx="369888" cy="563565"/>
                </a:xfrm>
                <a:custGeom>
                  <a:avLst/>
                  <a:gdLst>
                    <a:gd name="T0" fmla="*/ 289 w 289"/>
                    <a:gd name="T1" fmla="*/ 0 h 441"/>
                    <a:gd name="T2" fmla="*/ 169 w 289"/>
                    <a:gd name="T3" fmla="*/ 0 h 441"/>
                    <a:gd name="T4" fmla="*/ 66 w 289"/>
                    <a:gd name="T5" fmla="*/ 32 h 441"/>
                    <a:gd name="T6" fmla="*/ 29 w 289"/>
                    <a:gd name="T7" fmla="*/ 109 h 441"/>
                    <a:gd name="T8" fmla="*/ 125 w 289"/>
                    <a:gd name="T9" fmla="*/ 200 h 441"/>
                    <a:gd name="T10" fmla="*/ 143 w 289"/>
                    <a:gd name="T11" fmla="*/ 199 h 441"/>
                    <a:gd name="T12" fmla="*/ 138 w 289"/>
                    <a:gd name="T13" fmla="*/ 222 h 441"/>
                    <a:gd name="T14" fmla="*/ 155 w 289"/>
                    <a:gd name="T15" fmla="*/ 261 h 441"/>
                    <a:gd name="T16" fmla="*/ 45 w 289"/>
                    <a:gd name="T17" fmla="*/ 287 h 441"/>
                    <a:gd name="T18" fmla="*/ 0 w 289"/>
                    <a:gd name="T19" fmla="*/ 358 h 441"/>
                    <a:gd name="T20" fmla="*/ 124 w 289"/>
                    <a:gd name="T21" fmla="*/ 441 h 441"/>
                    <a:gd name="T22" fmla="*/ 276 w 289"/>
                    <a:gd name="T23" fmla="*/ 331 h 441"/>
                    <a:gd name="T24" fmla="*/ 228 w 289"/>
                    <a:gd name="T25" fmla="*/ 250 h 441"/>
                    <a:gd name="T26" fmla="*/ 207 w 289"/>
                    <a:gd name="T27" fmla="*/ 234 h 441"/>
                    <a:gd name="T28" fmla="*/ 192 w 289"/>
                    <a:gd name="T29" fmla="*/ 209 h 441"/>
                    <a:gd name="T30" fmla="*/ 208 w 289"/>
                    <a:gd name="T31" fmla="*/ 181 h 441"/>
                    <a:gd name="T32" fmla="*/ 257 w 289"/>
                    <a:gd name="T33" fmla="*/ 99 h 441"/>
                    <a:gd name="T34" fmla="*/ 216 w 289"/>
                    <a:gd name="T35" fmla="*/ 21 h 441"/>
                    <a:gd name="T36" fmla="*/ 252 w 289"/>
                    <a:gd name="T37" fmla="*/ 21 h 441"/>
                    <a:gd name="T38" fmla="*/ 289 w 289"/>
                    <a:gd name="T39" fmla="*/ 0 h 441"/>
                    <a:gd name="T40" fmla="*/ 238 w 289"/>
                    <a:gd name="T41" fmla="*/ 354 h 441"/>
                    <a:gd name="T42" fmla="*/ 153 w 289"/>
                    <a:gd name="T43" fmla="*/ 416 h 441"/>
                    <a:gd name="T44" fmla="*/ 51 w 289"/>
                    <a:gd name="T45" fmla="*/ 346 h 441"/>
                    <a:gd name="T46" fmla="*/ 101 w 289"/>
                    <a:gd name="T47" fmla="*/ 286 h 441"/>
                    <a:gd name="T48" fmla="*/ 161 w 289"/>
                    <a:gd name="T49" fmla="*/ 277 h 441"/>
                    <a:gd name="T50" fmla="*/ 175 w 289"/>
                    <a:gd name="T51" fmla="*/ 278 h 441"/>
                    <a:gd name="T52" fmla="*/ 238 w 289"/>
                    <a:gd name="T53" fmla="*/ 354 h 441"/>
                    <a:gd name="T54" fmla="*/ 191 w 289"/>
                    <a:gd name="T55" fmla="*/ 168 h 441"/>
                    <a:gd name="T56" fmla="*/ 152 w 289"/>
                    <a:gd name="T57" fmla="*/ 184 h 441"/>
                    <a:gd name="T58" fmla="*/ 80 w 289"/>
                    <a:gd name="T59" fmla="*/ 81 h 441"/>
                    <a:gd name="T60" fmla="*/ 93 w 289"/>
                    <a:gd name="T61" fmla="*/ 38 h 441"/>
                    <a:gd name="T62" fmla="*/ 133 w 289"/>
                    <a:gd name="T63" fmla="*/ 19 h 441"/>
                    <a:gd name="T64" fmla="*/ 206 w 289"/>
                    <a:gd name="T65" fmla="*/ 126 h 441"/>
                    <a:gd name="T66" fmla="*/ 191 w 289"/>
                    <a:gd name="T67" fmla="*/ 168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9" h="441">
                      <a:moveTo>
                        <a:pt x="289" y="0"/>
                      </a:moveTo>
                      <a:cubicBezTo>
                        <a:pt x="169" y="0"/>
                        <a:pt x="169" y="0"/>
                        <a:pt x="169" y="0"/>
                      </a:cubicBezTo>
                      <a:cubicBezTo>
                        <a:pt x="138" y="0"/>
                        <a:pt x="99" y="5"/>
                        <a:pt x="66" y="32"/>
                      </a:cubicBezTo>
                      <a:cubicBezTo>
                        <a:pt x="41" y="53"/>
                        <a:pt x="29" y="83"/>
                        <a:pt x="29" y="109"/>
                      </a:cubicBezTo>
                      <a:cubicBezTo>
                        <a:pt x="29" y="155"/>
                        <a:pt x="64" y="200"/>
                        <a:pt x="125" y="200"/>
                      </a:cubicBezTo>
                      <a:cubicBezTo>
                        <a:pt x="131" y="200"/>
                        <a:pt x="137" y="200"/>
                        <a:pt x="143" y="199"/>
                      </a:cubicBezTo>
                      <a:cubicBezTo>
                        <a:pt x="141" y="206"/>
                        <a:pt x="138" y="212"/>
                        <a:pt x="138" y="222"/>
                      </a:cubicBezTo>
                      <a:cubicBezTo>
                        <a:pt x="138" y="240"/>
                        <a:pt x="147" y="250"/>
                        <a:pt x="155" y="261"/>
                      </a:cubicBezTo>
                      <a:cubicBezTo>
                        <a:pt x="129" y="263"/>
                        <a:pt x="80" y="265"/>
                        <a:pt x="45" y="287"/>
                      </a:cubicBezTo>
                      <a:cubicBezTo>
                        <a:pt x="10" y="308"/>
                        <a:pt x="0" y="337"/>
                        <a:pt x="0" y="358"/>
                      </a:cubicBezTo>
                      <a:cubicBezTo>
                        <a:pt x="0" y="401"/>
                        <a:pt x="40" y="441"/>
                        <a:pt x="124" y="441"/>
                      </a:cubicBezTo>
                      <a:cubicBezTo>
                        <a:pt x="224" y="441"/>
                        <a:pt x="276" y="386"/>
                        <a:pt x="276" y="331"/>
                      </a:cubicBezTo>
                      <a:cubicBezTo>
                        <a:pt x="276" y="292"/>
                        <a:pt x="253" y="272"/>
                        <a:pt x="228" y="250"/>
                      </a:cubicBezTo>
                      <a:cubicBezTo>
                        <a:pt x="207" y="234"/>
                        <a:pt x="207" y="234"/>
                        <a:pt x="207" y="234"/>
                      </a:cubicBezTo>
                      <a:cubicBezTo>
                        <a:pt x="201" y="229"/>
                        <a:pt x="192" y="222"/>
                        <a:pt x="192" y="209"/>
                      </a:cubicBezTo>
                      <a:cubicBezTo>
                        <a:pt x="192" y="197"/>
                        <a:pt x="201" y="189"/>
                        <a:pt x="208" y="181"/>
                      </a:cubicBezTo>
                      <a:cubicBezTo>
                        <a:pt x="233" y="162"/>
                        <a:pt x="257" y="142"/>
                        <a:pt x="257" y="99"/>
                      </a:cubicBezTo>
                      <a:cubicBezTo>
                        <a:pt x="257" y="55"/>
                        <a:pt x="229" y="32"/>
                        <a:pt x="216" y="21"/>
                      </a:cubicBezTo>
                      <a:cubicBezTo>
                        <a:pt x="252" y="21"/>
                        <a:pt x="252" y="21"/>
                        <a:pt x="252" y="21"/>
                      </a:cubicBezTo>
                      <a:lnTo>
                        <a:pt x="289" y="0"/>
                      </a:lnTo>
                      <a:close/>
                      <a:moveTo>
                        <a:pt x="238" y="354"/>
                      </a:moveTo>
                      <a:cubicBezTo>
                        <a:pt x="238" y="390"/>
                        <a:pt x="208" y="416"/>
                        <a:pt x="153" y="416"/>
                      </a:cubicBezTo>
                      <a:cubicBezTo>
                        <a:pt x="91" y="416"/>
                        <a:pt x="51" y="387"/>
                        <a:pt x="51" y="346"/>
                      </a:cubicBezTo>
                      <a:cubicBezTo>
                        <a:pt x="51" y="305"/>
                        <a:pt x="88" y="291"/>
                        <a:pt x="101" y="286"/>
                      </a:cubicBezTo>
                      <a:cubicBezTo>
                        <a:pt x="125" y="278"/>
                        <a:pt x="156" y="277"/>
                        <a:pt x="161" y="277"/>
                      </a:cubicBezTo>
                      <a:cubicBezTo>
                        <a:pt x="167" y="277"/>
                        <a:pt x="170" y="277"/>
                        <a:pt x="175" y="278"/>
                      </a:cubicBezTo>
                      <a:cubicBezTo>
                        <a:pt x="219" y="309"/>
                        <a:pt x="238" y="324"/>
                        <a:pt x="238" y="354"/>
                      </a:cubicBezTo>
                      <a:close/>
                      <a:moveTo>
                        <a:pt x="191" y="168"/>
                      </a:moveTo>
                      <a:cubicBezTo>
                        <a:pt x="182" y="177"/>
                        <a:pt x="167" y="184"/>
                        <a:pt x="152" y="184"/>
                      </a:cubicBezTo>
                      <a:cubicBezTo>
                        <a:pt x="102" y="184"/>
                        <a:pt x="80" y="120"/>
                        <a:pt x="80" y="81"/>
                      </a:cubicBezTo>
                      <a:cubicBezTo>
                        <a:pt x="80" y="66"/>
                        <a:pt x="83" y="51"/>
                        <a:pt x="93" y="38"/>
                      </a:cubicBezTo>
                      <a:cubicBezTo>
                        <a:pt x="102" y="27"/>
                        <a:pt x="118" y="19"/>
                        <a:pt x="133" y="19"/>
                      </a:cubicBezTo>
                      <a:cubicBezTo>
                        <a:pt x="181" y="19"/>
                        <a:pt x="206" y="84"/>
                        <a:pt x="206" y="126"/>
                      </a:cubicBezTo>
                      <a:cubicBezTo>
                        <a:pt x="206" y="136"/>
                        <a:pt x="205" y="155"/>
                        <a:pt x="191" y="1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p>
                  <a:endParaRPr lang="en-US" sz="809" dirty="0">
                    <a:solidFill>
                      <a:prstClr val="black"/>
                    </a:solidFill>
                  </a:endParaRPr>
                </a:p>
              </p:txBody>
            </p:sp>
          </p:grpSp>
          <p:sp>
            <p:nvSpPr>
              <p:cNvPr id="15" name="Cross 14"/>
              <p:cNvSpPr/>
              <p:nvPr/>
            </p:nvSpPr>
            <p:spPr bwMode="auto">
              <a:xfrm>
                <a:off x="7990417" y="6887253"/>
                <a:ext cx="259733" cy="259733"/>
              </a:xfrm>
              <a:prstGeom prst="plus">
                <a:avLst>
                  <a:gd name="adj" fmla="val 40166"/>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lang="en-US" sz="1471" dirty="0">
                  <a:gradFill>
                    <a:gsLst>
                      <a:gs pos="0">
                        <a:srgbClr val="FFFFFF"/>
                      </a:gs>
                      <a:gs pos="100000">
                        <a:srgbClr val="FFFFFF"/>
                      </a:gs>
                    </a:gsLst>
                    <a:lin ang="5400000" scaled="0"/>
                  </a:gradFill>
                </a:endParaRPr>
              </a:p>
            </p:txBody>
          </p:sp>
        </p:grpSp>
        <p:grpSp>
          <p:nvGrpSpPr>
            <p:cNvPr id="10" name="Group 4"/>
            <p:cNvGrpSpPr>
              <a:grpSpLocks noChangeAspect="1"/>
            </p:cNvGrpSpPr>
            <p:nvPr/>
          </p:nvGrpSpPr>
          <p:grpSpPr bwMode="auto">
            <a:xfrm>
              <a:off x="7371767" y="996900"/>
              <a:ext cx="640080" cy="640080"/>
              <a:chOff x="3323" y="1611"/>
              <a:chExt cx="1186" cy="1186"/>
            </a:xfrm>
          </p:grpSpPr>
          <p:sp>
            <p:nvSpPr>
              <p:cNvPr id="11" name="AutoShape 3"/>
              <p:cNvSpPr>
                <a:spLocks noChangeAspect="1" noChangeArrowheads="1" noTextEdit="1"/>
              </p:cNvSpPr>
              <p:nvPr/>
            </p:nvSpPr>
            <p:spPr bwMode="auto">
              <a:xfrm>
                <a:off x="3325" y="1611"/>
                <a:ext cx="1184" cy="1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232" tIns="33616" rIns="67232" bIns="33616" numCol="1" anchor="t" anchorCtr="0" compatLnSpc="1">
                <a:prstTxWarp prst="textNoShape">
                  <a:avLst/>
                </a:prstTxWarp>
              </a:bodyPr>
              <a:lstStyle/>
              <a:p>
                <a:endParaRPr lang="en-US" sz="809" dirty="0">
                  <a:solidFill>
                    <a:prstClr val="black"/>
                  </a:solidFill>
                </a:endParaRPr>
              </a:p>
            </p:txBody>
          </p:sp>
          <p:sp>
            <p:nvSpPr>
              <p:cNvPr id="12" name="Rectangle 5"/>
              <p:cNvSpPr>
                <a:spLocks noChangeArrowheads="1"/>
              </p:cNvSpPr>
              <p:nvPr/>
            </p:nvSpPr>
            <p:spPr bwMode="auto">
              <a:xfrm>
                <a:off x="3323" y="1611"/>
                <a:ext cx="1184" cy="1186"/>
              </a:xfrm>
              <a:prstGeom prst="rect">
                <a:avLst/>
              </a:prstGeom>
              <a:solidFill>
                <a:srgbClr val="0166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32" tIns="33616" rIns="67232" bIns="33616" numCol="1" anchor="t" anchorCtr="0" compatLnSpc="1">
                <a:prstTxWarp prst="textNoShape">
                  <a:avLst/>
                </a:prstTxWarp>
              </a:bodyPr>
              <a:lstStyle/>
              <a:p>
                <a:endParaRPr lang="en-US" sz="809" dirty="0">
                  <a:solidFill>
                    <a:prstClr val="black"/>
                  </a:solidFill>
                </a:endParaRPr>
              </a:p>
            </p:txBody>
          </p:sp>
          <p:sp>
            <p:nvSpPr>
              <p:cNvPr id="13" name="Freeform 6"/>
              <p:cNvSpPr>
                <a:spLocks noEditPoints="1"/>
              </p:cNvSpPr>
              <p:nvPr/>
            </p:nvSpPr>
            <p:spPr bwMode="auto">
              <a:xfrm>
                <a:off x="3558" y="1835"/>
                <a:ext cx="716" cy="679"/>
              </a:xfrm>
              <a:custGeom>
                <a:avLst/>
                <a:gdLst>
                  <a:gd name="T0" fmla="*/ 68 w 301"/>
                  <a:gd name="T1" fmla="*/ 286 h 286"/>
                  <a:gd name="T2" fmla="*/ 3 w 301"/>
                  <a:gd name="T3" fmla="*/ 286 h 286"/>
                  <a:gd name="T4" fmla="*/ 3 w 301"/>
                  <a:gd name="T5" fmla="*/ 93 h 286"/>
                  <a:gd name="T6" fmla="*/ 68 w 301"/>
                  <a:gd name="T7" fmla="*/ 93 h 286"/>
                  <a:gd name="T8" fmla="*/ 68 w 301"/>
                  <a:gd name="T9" fmla="*/ 286 h 286"/>
                  <a:gd name="T10" fmla="*/ 36 w 301"/>
                  <a:gd name="T11" fmla="*/ 67 h 286"/>
                  <a:gd name="T12" fmla="*/ 35 w 301"/>
                  <a:gd name="T13" fmla="*/ 67 h 286"/>
                  <a:gd name="T14" fmla="*/ 0 w 301"/>
                  <a:gd name="T15" fmla="*/ 34 h 286"/>
                  <a:gd name="T16" fmla="*/ 36 w 301"/>
                  <a:gd name="T17" fmla="*/ 0 h 286"/>
                  <a:gd name="T18" fmla="*/ 72 w 301"/>
                  <a:gd name="T19" fmla="*/ 34 h 286"/>
                  <a:gd name="T20" fmla="*/ 36 w 301"/>
                  <a:gd name="T21" fmla="*/ 67 h 286"/>
                  <a:gd name="T22" fmla="*/ 301 w 301"/>
                  <a:gd name="T23" fmla="*/ 286 h 286"/>
                  <a:gd name="T24" fmla="*/ 236 w 301"/>
                  <a:gd name="T25" fmla="*/ 286 h 286"/>
                  <a:gd name="T26" fmla="*/ 236 w 301"/>
                  <a:gd name="T27" fmla="*/ 183 h 286"/>
                  <a:gd name="T28" fmla="*/ 203 w 301"/>
                  <a:gd name="T29" fmla="*/ 139 h 286"/>
                  <a:gd name="T30" fmla="*/ 170 w 301"/>
                  <a:gd name="T31" fmla="*/ 163 h 286"/>
                  <a:gd name="T32" fmla="*/ 168 w 301"/>
                  <a:gd name="T33" fmla="*/ 178 h 286"/>
                  <a:gd name="T34" fmla="*/ 168 w 301"/>
                  <a:gd name="T35" fmla="*/ 286 h 286"/>
                  <a:gd name="T36" fmla="*/ 104 w 301"/>
                  <a:gd name="T37" fmla="*/ 286 h 286"/>
                  <a:gd name="T38" fmla="*/ 104 w 301"/>
                  <a:gd name="T39" fmla="*/ 93 h 286"/>
                  <a:gd name="T40" fmla="*/ 168 w 301"/>
                  <a:gd name="T41" fmla="*/ 93 h 286"/>
                  <a:gd name="T42" fmla="*/ 168 w 301"/>
                  <a:gd name="T43" fmla="*/ 121 h 286"/>
                  <a:gd name="T44" fmla="*/ 226 w 301"/>
                  <a:gd name="T45" fmla="*/ 89 h 286"/>
                  <a:gd name="T46" fmla="*/ 301 w 301"/>
                  <a:gd name="T47" fmla="*/ 176 h 286"/>
                  <a:gd name="T48" fmla="*/ 301 w 301"/>
                  <a:gd name="T49" fmla="*/ 286 h 286"/>
                  <a:gd name="T50" fmla="*/ 168 w 301"/>
                  <a:gd name="T51" fmla="*/ 121 h 286"/>
                  <a:gd name="T52" fmla="*/ 168 w 301"/>
                  <a:gd name="T53" fmla="*/ 121 h 286"/>
                  <a:gd name="T54" fmla="*/ 168 w 301"/>
                  <a:gd name="T55" fmla="*/ 121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1" h="286">
                    <a:moveTo>
                      <a:pt x="68" y="286"/>
                    </a:moveTo>
                    <a:cubicBezTo>
                      <a:pt x="3" y="286"/>
                      <a:pt x="3" y="286"/>
                      <a:pt x="3" y="286"/>
                    </a:cubicBezTo>
                    <a:cubicBezTo>
                      <a:pt x="3" y="93"/>
                      <a:pt x="3" y="93"/>
                      <a:pt x="3" y="93"/>
                    </a:cubicBezTo>
                    <a:cubicBezTo>
                      <a:pt x="68" y="93"/>
                      <a:pt x="68" y="93"/>
                      <a:pt x="68" y="93"/>
                    </a:cubicBezTo>
                    <a:lnTo>
                      <a:pt x="68" y="286"/>
                    </a:lnTo>
                    <a:close/>
                    <a:moveTo>
                      <a:pt x="36" y="67"/>
                    </a:moveTo>
                    <a:cubicBezTo>
                      <a:pt x="35" y="67"/>
                      <a:pt x="35" y="67"/>
                      <a:pt x="35" y="67"/>
                    </a:cubicBezTo>
                    <a:cubicBezTo>
                      <a:pt x="14" y="67"/>
                      <a:pt x="0" y="52"/>
                      <a:pt x="0" y="34"/>
                    </a:cubicBezTo>
                    <a:cubicBezTo>
                      <a:pt x="0" y="15"/>
                      <a:pt x="14" y="0"/>
                      <a:pt x="36" y="0"/>
                    </a:cubicBezTo>
                    <a:cubicBezTo>
                      <a:pt x="58" y="0"/>
                      <a:pt x="72" y="15"/>
                      <a:pt x="72" y="34"/>
                    </a:cubicBezTo>
                    <a:cubicBezTo>
                      <a:pt x="72" y="52"/>
                      <a:pt x="58" y="67"/>
                      <a:pt x="36" y="67"/>
                    </a:cubicBezTo>
                    <a:close/>
                    <a:moveTo>
                      <a:pt x="301" y="286"/>
                    </a:moveTo>
                    <a:cubicBezTo>
                      <a:pt x="236" y="286"/>
                      <a:pt x="236" y="286"/>
                      <a:pt x="236" y="286"/>
                    </a:cubicBezTo>
                    <a:cubicBezTo>
                      <a:pt x="236" y="183"/>
                      <a:pt x="236" y="183"/>
                      <a:pt x="236" y="183"/>
                    </a:cubicBezTo>
                    <a:cubicBezTo>
                      <a:pt x="236" y="157"/>
                      <a:pt x="227" y="139"/>
                      <a:pt x="203" y="139"/>
                    </a:cubicBezTo>
                    <a:cubicBezTo>
                      <a:pt x="186" y="139"/>
                      <a:pt x="175" y="151"/>
                      <a:pt x="170" y="163"/>
                    </a:cubicBezTo>
                    <a:cubicBezTo>
                      <a:pt x="169" y="167"/>
                      <a:pt x="168" y="173"/>
                      <a:pt x="168" y="178"/>
                    </a:cubicBezTo>
                    <a:cubicBezTo>
                      <a:pt x="168" y="286"/>
                      <a:pt x="168" y="286"/>
                      <a:pt x="168" y="286"/>
                    </a:cubicBezTo>
                    <a:cubicBezTo>
                      <a:pt x="104" y="286"/>
                      <a:pt x="104" y="286"/>
                      <a:pt x="104" y="286"/>
                    </a:cubicBezTo>
                    <a:cubicBezTo>
                      <a:pt x="104" y="286"/>
                      <a:pt x="104" y="111"/>
                      <a:pt x="104" y="93"/>
                    </a:cubicBezTo>
                    <a:cubicBezTo>
                      <a:pt x="168" y="93"/>
                      <a:pt x="168" y="93"/>
                      <a:pt x="168" y="93"/>
                    </a:cubicBezTo>
                    <a:cubicBezTo>
                      <a:pt x="168" y="121"/>
                      <a:pt x="168" y="121"/>
                      <a:pt x="168" y="121"/>
                    </a:cubicBezTo>
                    <a:cubicBezTo>
                      <a:pt x="177" y="108"/>
                      <a:pt x="192" y="89"/>
                      <a:pt x="226" y="89"/>
                    </a:cubicBezTo>
                    <a:cubicBezTo>
                      <a:pt x="269" y="89"/>
                      <a:pt x="301" y="116"/>
                      <a:pt x="301" y="176"/>
                    </a:cubicBezTo>
                    <a:lnTo>
                      <a:pt x="301" y="286"/>
                    </a:lnTo>
                    <a:close/>
                    <a:moveTo>
                      <a:pt x="168" y="121"/>
                    </a:moveTo>
                    <a:cubicBezTo>
                      <a:pt x="168" y="121"/>
                      <a:pt x="168" y="121"/>
                      <a:pt x="168" y="121"/>
                    </a:cubicBezTo>
                    <a:cubicBezTo>
                      <a:pt x="168" y="121"/>
                      <a:pt x="168" y="121"/>
                      <a:pt x="168" y="1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p>
                <a:endParaRPr lang="en-US" sz="809" dirty="0">
                  <a:solidFill>
                    <a:prstClr val="black"/>
                  </a:solidFill>
                </a:endParaRPr>
              </a:p>
            </p:txBody>
          </p:sp>
        </p:grpSp>
      </p:grpSp>
      <p:pic>
        <p:nvPicPr>
          <p:cNvPr id="23" name="Picture 22"/>
          <p:cNvPicPr>
            <a:picLocks noChangeAspect="1"/>
          </p:cNvPicPr>
          <p:nvPr/>
        </p:nvPicPr>
        <p:blipFill>
          <a:blip r:embed="rId4"/>
          <a:stretch>
            <a:fillRect/>
          </a:stretch>
        </p:blipFill>
        <p:spPr>
          <a:xfrm>
            <a:off x="2813124" y="1846207"/>
            <a:ext cx="1232584" cy="1022485"/>
          </a:xfrm>
          <a:prstGeom prst="rect">
            <a:avLst/>
          </a:prstGeom>
        </p:spPr>
      </p:pic>
      <p:sp>
        <p:nvSpPr>
          <p:cNvPr id="25" name="Rectangle 24"/>
          <p:cNvSpPr/>
          <p:nvPr/>
        </p:nvSpPr>
        <p:spPr>
          <a:xfrm>
            <a:off x="8007284" y="4957886"/>
            <a:ext cx="966931" cy="454420"/>
          </a:xfrm>
          <a:prstGeom prst="rect">
            <a:avLst/>
          </a:prstGeom>
        </p:spPr>
        <p:txBody>
          <a:bodyPr wrap="none">
            <a:spAutoFit/>
          </a:bodyPr>
          <a:lstStyle/>
          <a:p>
            <a:r>
              <a:rPr lang="en-US" sz="2353" b="1" dirty="0">
                <a:solidFill>
                  <a:srgbClr val="0072C6"/>
                </a:solidFill>
              </a:rPr>
              <a:t>social</a:t>
            </a:r>
            <a:endParaRPr lang="en-US" sz="809" b="1" dirty="0">
              <a:solidFill>
                <a:prstClr val="black"/>
              </a:solidFill>
            </a:endParaRPr>
          </a:p>
        </p:txBody>
      </p:sp>
      <p:sp>
        <p:nvSpPr>
          <p:cNvPr id="26" name="Rectangle 25"/>
          <p:cNvSpPr/>
          <p:nvPr/>
        </p:nvSpPr>
        <p:spPr>
          <a:xfrm>
            <a:off x="2891222" y="2822631"/>
            <a:ext cx="1047082" cy="454420"/>
          </a:xfrm>
          <a:prstGeom prst="rect">
            <a:avLst/>
          </a:prstGeom>
        </p:spPr>
        <p:txBody>
          <a:bodyPr wrap="none">
            <a:spAutoFit/>
          </a:bodyPr>
          <a:lstStyle/>
          <a:p>
            <a:r>
              <a:rPr lang="en-US" sz="2353" b="1" dirty="0">
                <a:solidFill>
                  <a:srgbClr val="0072C6"/>
                </a:solidFill>
              </a:rPr>
              <a:t>online</a:t>
            </a:r>
            <a:endParaRPr lang="en-US" sz="809" b="1" dirty="0">
              <a:solidFill>
                <a:prstClr val="black"/>
              </a:solidFill>
            </a:endParaRPr>
          </a:p>
        </p:txBody>
      </p:sp>
      <p:sp>
        <p:nvSpPr>
          <p:cNvPr id="27" name="Rectangle 26"/>
          <p:cNvSpPr/>
          <p:nvPr/>
        </p:nvSpPr>
        <p:spPr>
          <a:xfrm>
            <a:off x="2946059" y="4908085"/>
            <a:ext cx="1388522" cy="454420"/>
          </a:xfrm>
          <a:prstGeom prst="rect">
            <a:avLst/>
          </a:prstGeom>
        </p:spPr>
        <p:txBody>
          <a:bodyPr wrap="none">
            <a:spAutoFit/>
          </a:bodyPr>
          <a:lstStyle/>
          <a:p>
            <a:r>
              <a:rPr lang="en-US" sz="2353" b="1" dirty="0">
                <a:solidFill>
                  <a:srgbClr val="0072C6"/>
                </a:solidFill>
              </a:rPr>
              <a:t>personal</a:t>
            </a:r>
            <a:endParaRPr lang="en-US" sz="809" b="1" dirty="0">
              <a:solidFill>
                <a:prstClr val="black"/>
              </a:solidFill>
            </a:endParaRPr>
          </a:p>
        </p:txBody>
      </p:sp>
      <p:sp>
        <p:nvSpPr>
          <p:cNvPr id="35" name="Rectangle 34"/>
          <p:cNvSpPr/>
          <p:nvPr/>
        </p:nvSpPr>
        <p:spPr>
          <a:xfrm>
            <a:off x="7833072" y="2822630"/>
            <a:ext cx="1277914" cy="454420"/>
          </a:xfrm>
          <a:prstGeom prst="rect">
            <a:avLst/>
          </a:prstGeom>
        </p:spPr>
        <p:txBody>
          <a:bodyPr wrap="none">
            <a:spAutoFit/>
          </a:bodyPr>
          <a:lstStyle/>
          <a:p>
            <a:r>
              <a:rPr lang="en-US" sz="2353" b="1" dirty="0">
                <a:solidFill>
                  <a:srgbClr val="0072C6"/>
                </a:solidFill>
              </a:rPr>
              <a:t>content</a:t>
            </a:r>
            <a:endParaRPr lang="en-US" sz="809" b="1" dirty="0">
              <a:solidFill>
                <a:prstClr val="black"/>
              </a:solidFill>
            </a:endParaRPr>
          </a:p>
        </p:txBody>
      </p:sp>
      <p:pic>
        <p:nvPicPr>
          <p:cNvPr id="37" name="Picture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88119" y="4172482"/>
            <a:ext cx="878801" cy="870065"/>
          </a:xfrm>
          <a:prstGeom prst="rect">
            <a:avLst/>
          </a:prstGeom>
        </p:spPr>
      </p:pic>
      <p:pic>
        <p:nvPicPr>
          <p:cNvPr id="38" name="Picture 37"/>
          <p:cNvPicPr>
            <a:picLocks noChangeAspect="1"/>
          </p:cNvPicPr>
          <p:nvPr/>
        </p:nvPicPr>
        <p:blipFill>
          <a:blip r:embed="rId6"/>
          <a:stretch>
            <a:fillRect/>
          </a:stretch>
        </p:blipFill>
        <p:spPr>
          <a:xfrm>
            <a:off x="7805169" y="1852637"/>
            <a:ext cx="1122758" cy="882019"/>
          </a:xfrm>
          <a:prstGeom prst="rect">
            <a:avLst/>
          </a:prstGeom>
          <a:ln>
            <a:solidFill>
              <a:schemeClr val="bg1"/>
            </a:solidFill>
          </a:ln>
        </p:spPr>
      </p:pic>
      <p:sp>
        <p:nvSpPr>
          <p:cNvPr id="45" name="TextBox 44"/>
          <p:cNvSpPr txBox="1"/>
          <p:nvPr/>
        </p:nvSpPr>
        <p:spPr>
          <a:xfrm>
            <a:off x="499437" y="1126979"/>
            <a:ext cx="7664431" cy="470664"/>
          </a:xfrm>
          <a:prstGeom prst="rect">
            <a:avLst/>
          </a:prstGeom>
          <a:noFill/>
          <a:ln>
            <a:noFill/>
          </a:ln>
        </p:spPr>
        <p:txBody>
          <a:bodyPr wrap="square" lIns="62694" tIns="31348" rIns="62694" bIns="31348" rtlCol="0">
            <a:spAutoFit/>
          </a:bodyPr>
          <a:lstStyle/>
          <a:p>
            <a:pPr algn="ctr" defTabSz="398232"/>
            <a:r>
              <a:rPr lang="en-US" sz="2647" b="1" dirty="0">
                <a:solidFill>
                  <a:prstClr val="white"/>
                </a:solidFill>
              </a:rPr>
              <a:t>: Author is the focus!</a:t>
            </a:r>
            <a:endParaRPr lang="en-US" sz="2647" b="1" dirty="0">
              <a:solidFill>
                <a:prstClr val="white"/>
              </a:solidFill>
              <a:latin typeface="Segoe WP Light"/>
              <a:cs typeface="Segoe WP Light"/>
            </a:endParaRPr>
          </a:p>
        </p:txBody>
      </p:sp>
      <p:sp>
        <p:nvSpPr>
          <p:cNvPr id="36" name="Title 1"/>
          <p:cNvSpPr>
            <a:spLocks noGrp="1"/>
          </p:cNvSpPr>
          <p:nvPr>
            <p:ph type="title"/>
          </p:nvPr>
        </p:nvSpPr>
        <p:spPr/>
        <p:txBody>
          <a:bodyPr>
            <a:normAutofit/>
          </a:bodyPr>
          <a:lstStyle/>
          <a:p>
            <a:r>
              <a:rPr lang="en-US" sz="2941" b="1" dirty="0">
                <a:cs typeface="Arial" pitchFamily="34" charset="0"/>
              </a:rPr>
              <a:t>Marketing Strategy: </a:t>
            </a:r>
            <a:r>
              <a:rPr lang="en-US" sz="2941" b="1" dirty="0" smtClean="0">
                <a:cs typeface="Arial" pitchFamily="34" charset="0"/>
              </a:rPr>
              <a:t>Author Platform</a:t>
            </a:r>
            <a:endParaRPr lang="en-US" sz="2941" b="1" dirty="0">
              <a:cs typeface="Arial" pitchFamily="34" charset="0"/>
            </a:endParaRPr>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rcRect r="26590"/>
          <a:stretch>
            <a:fillRect/>
          </a:stretch>
        </p:blipFill>
        <p:spPr>
          <a:xfrm>
            <a:off x="4800600" y="2514600"/>
            <a:ext cx="2451723" cy="1881928"/>
          </a:xfrm>
          <a:prstGeom prst="rect">
            <a:avLst/>
          </a:prstGeom>
        </p:spPr>
      </p:pic>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6233" y="1433563"/>
            <a:ext cx="1684263" cy="2602186"/>
          </a:xfrm>
          <a:prstGeom prst="rect">
            <a:avLst/>
          </a:prstGeom>
        </p:spPr>
      </p:pic>
      <p:sp>
        <p:nvSpPr>
          <p:cNvPr id="28" name="Rectangle 27"/>
          <p:cNvSpPr/>
          <p:nvPr/>
        </p:nvSpPr>
        <p:spPr>
          <a:xfrm>
            <a:off x="800523" y="2683548"/>
            <a:ext cx="1746324" cy="2451747"/>
          </a:xfrm>
          <a:prstGeom prst="rect">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alpha val="93000"/>
                  </a:schemeClr>
                </a:solidFill>
              </a:rPr>
              <a:t>Book 2</a:t>
            </a:r>
            <a:endParaRPr lang="en-US" sz="3200" dirty="0">
              <a:solidFill>
                <a:schemeClr val="tx1">
                  <a:alpha val="93000"/>
                </a:schemeClr>
              </a:solidFill>
            </a:endParaRPr>
          </a:p>
        </p:txBody>
      </p:sp>
      <p:sp>
        <p:nvSpPr>
          <p:cNvPr id="47" name="Rectangle 46"/>
          <p:cNvSpPr/>
          <p:nvPr/>
        </p:nvSpPr>
        <p:spPr>
          <a:xfrm>
            <a:off x="1217124" y="4091641"/>
            <a:ext cx="1746324" cy="2451747"/>
          </a:xfrm>
          <a:prstGeom prst="rect">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alpha val="93000"/>
                  </a:schemeClr>
                </a:solidFill>
              </a:rPr>
              <a:t>Book 3</a:t>
            </a:r>
            <a:endParaRPr lang="en-US" sz="3200" dirty="0">
              <a:solidFill>
                <a:schemeClr val="tx1">
                  <a:alpha val="93000"/>
                </a:schemeClr>
              </a:solidFill>
            </a:endParaRPr>
          </a:p>
        </p:txBody>
      </p:sp>
      <p:sp>
        <p:nvSpPr>
          <p:cNvPr id="34" name="TextBox 33"/>
          <p:cNvSpPr txBox="1"/>
          <p:nvPr/>
        </p:nvSpPr>
        <p:spPr>
          <a:xfrm>
            <a:off x="4800600" y="4343400"/>
            <a:ext cx="2438400" cy="338554"/>
          </a:xfrm>
          <a:prstGeom prst="rect">
            <a:avLst/>
          </a:prstGeom>
          <a:solidFill>
            <a:srgbClr val="000000"/>
          </a:solidFill>
        </p:spPr>
        <p:txBody>
          <a:bodyPr wrap="square" rtlCol="0">
            <a:spAutoFit/>
          </a:bodyPr>
          <a:lstStyle/>
          <a:p>
            <a:pPr algn="ctr"/>
            <a:r>
              <a:rPr lang="en-US" sz="1600" dirty="0" smtClean="0">
                <a:solidFill>
                  <a:schemeClr val="bg1"/>
                </a:solidFill>
              </a:rPr>
              <a:t>Lisa Fernow</a:t>
            </a:r>
            <a:endParaRPr lang="en-US" sz="1600" dirty="0">
              <a:solidFill>
                <a:schemeClr val="bg1"/>
              </a:solidFill>
            </a:endParaRPr>
          </a:p>
        </p:txBody>
      </p:sp>
    </p:spTree>
    <p:extLst>
      <p:ext uri="{BB962C8B-B14F-4D97-AF65-F5344CB8AC3E}">
        <p14:creationId xmlns:p14="http://schemas.microsoft.com/office/powerpoint/2010/main" val="3432739521"/>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7"/>
                                        </p:tgtEl>
                                        <p:attrNameLst>
                                          <p:attrName>style.visibility</p:attrName>
                                        </p:attrNameLst>
                                      </p:cBhvr>
                                      <p:to>
                                        <p:strVal val="visible"/>
                                      </p:to>
                                    </p:set>
                                    <p:anim calcmode="lin" valueType="num">
                                      <p:cBhvr additive="base">
                                        <p:cTn id="25" dur="500" fill="hold"/>
                                        <p:tgtEl>
                                          <p:spTgt spid="47"/>
                                        </p:tgtEl>
                                        <p:attrNameLst>
                                          <p:attrName>ppt_x</p:attrName>
                                        </p:attrNameLst>
                                      </p:cBhvr>
                                      <p:tavLst>
                                        <p:tav tm="0">
                                          <p:val>
                                            <p:strVal val="#ppt_x"/>
                                          </p:val>
                                        </p:tav>
                                        <p:tav tm="100000">
                                          <p:val>
                                            <p:strVal val="#ppt_x"/>
                                          </p:val>
                                        </p:tav>
                                      </p:tavLst>
                                    </p:anim>
                                    <p:anim calcmode="lin" valueType="num">
                                      <p:cBhvr additive="base">
                                        <p:cTn id="26"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6"/>
          <p:cNvSpPr>
            <a:spLocks noGrp="1"/>
          </p:cNvSpPr>
          <p:nvPr>
            <p:ph type="title"/>
          </p:nvPr>
        </p:nvSpPr>
        <p:spPr>
          <a:xfrm>
            <a:off x="457200" y="0"/>
            <a:ext cx="8229600" cy="533400"/>
          </a:xfrm>
        </p:spPr>
        <p:txBody>
          <a:bodyPr>
            <a:normAutofit fontScale="90000"/>
          </a:bodyPr>
          <a:lstStyle/>
          <a:p>
            <a:r>
              <a:rPr lang="en-US" sz="2400" b="1" dirty="0">
                <a:ea typeface="Arial" pitchFamily="-105" charset="0"/>
                <a:cs typeface="Arial" pitchFamily="-105" charset="0"/>
              </a:rPr>
              <a:t>Dead on Her Feet Strategic Blueprint Format </a:t>
            </a:r>
            <a:br>
              <a:rPr lang="en-US" sz="2400" b="1" dirty="0">
                <a:ea typeface="Arial" pitchFamily="-105" charset="0"/>
                <a:cs typeface="Arial" pitchFamily="-105" charset="0"/>
              </a:rPr>
            </a:br>
            <a:endParaRPr lang="en-US" sz="800" b="1" dirty="0">
              <a:ea typeface="Arial" pitchFamily="-105" charset="0"/>
              <a:cs typeface="Arial" pitchFamily="-105" charset="0"/>
            </a:endParaRPr>
          </a:p>
        </p:txBody>
      </p:sp>
      <p:sp>
        <p:nvSpPr>
          <p:cNvPr id="19" name="Text Box 4"/>
          <p:cNvSpPr txBox="1">
            <a:spLocks noChangeArrowheads="1"/>
          </p:cNvSpPr>
          <p:nvPr/>
        </p:nvSpPr>
        <p:spPr bwMode="auto">
          <a:xfrm>
            <a:off x="2514600" y="2133600"/>
            <a:ext cx="1600200" cy="4093428"/>
          </a:xfrm>
          <a:prstGeom prst="rect">
            <a:avLst/>
          </a:prstGeom>
          <a:solidFill>
            <a:schemeClr val="bg1">
              <a:lumMod val="95000"/>
            </a:schemeClr>
          </a:solidFill>
          <a:ln w="9525">
            <a:noFill/>
            <a:miter lim="800000"/>
            <a:headEnd/>
            <a:tailEnd/>
          </a:ln>
        </p:spPr>
        <p:txBody>
          <a:bodyPr>
            <a:prstTxWarp prst="textNoShape">
              <a:avLst/>
            </a:prstTxWarp>
            <a:spAutoFit/>
          </a:bodyPr>
          <a:lstStyle/>
          <a:p>
            <a:pPr marL="114300" indent="-114300" algn="ctr">
              <a:defRPr/>
            </a:pPr>
            <a:r>
              <a:rPr lang="en-US" sz="1000" b="1" dirty="0">
                <a:solidFill>
                  <a:srgbClr val="339933"/>
                </a:solidFill>
                <a:latin typeface="Calibri" pitchFamily="-1" charset="0"/>
                <a:ea typeface="Arial" pitchFamily="-1" charset="0"/>
                <a:cs typeface="Arial" pitchFamily="-1" charset="0"/>
              </a:rPr>
              <a:t>Place</a:t>
            </a:r>
          </a:p>
          <a:p>
            <a:pPr marL="114300" indent="-114300">
              <a:buFontTx/>
              <a:buChar char="•"/>
              <a:defRPr/>
            </a:pPr>
            <a:endParaRPr lang="en-US" sz="1000" dirty="0">
              <a:latin typeface="Calibri" pitchFamily="-1" charset="0"/>
              <a:ea typeface="Arial" pitchFamily="-1" charset="0"/>
              <a:cs typeface="Arial" pitchFamily="-1" charset="0"/>
            </a:endParaRPr>
          </a:p>
          <a:p>
            <a:pPr marL="114300" indent="-114300">
              <a:defRPr/>
            </a:pPr>
            <a:r>
              <a:rPr lang="en-US" sz="1000" dirty="0">
                <a:solidFill>
                  <a:srgbClr val="000000"/>
                </a:solidFill>
                <a:latin typeface="Calibri" pitchFamily="-1" charset="0"/>
                <a:ea typeface="Arial" pitchFamily="-1" charset="0"/>
                <a:cs typeface="Arial" pitchFamily="-1" charset="0"/>
              </a:rPr>
              <a:t>Objectives:</a:t>
            </a:r>
          </a:p>
          <a:p>
            <a:pPr marL="114300" indent="-114300">
              <a:defRPr/>
            </a:pPr>
            <a:endParaRPr lang="en-US" sz="1000" dirty="0">
              <a:solidFill>
                <a:srgbClr val="000000"/>
              </a:solidFill>
              <a:latin typeface="Calibri" pitchFamily="-1" charset="0"/>
              <a:ea typeface="Arial" pitchFamily="-1" charset="0"/>
              <a:cs typeface="Arial" pitchFamily="-1" charset="0"/>
            </a:endParaRPr>
          </a:p>
          <a:p>
            <a:pPr marL="114300" indent="-114300">
              <a:buFont typeface="Arial" pitchFamily="-1" charset="0"/>
              <a:buChar char="•"/>
              <a:defRPr/>
            </a:pPr>
            <a:r>
              <a:rPr lang="en-US" sz="1000" dirty="0">
                <a:solidFill>
                  <a:srgbClr val="000000"/>
                </a:solidFill>
                <a:latin typeface="Calibri" pitchFamily="-1" charset="0"/>
                <a:ea typeface="Arial" pitchFamily="-1" charset="0"/>
                <a:cs typeface="Arial" pitchFamily="-1" charset="0"/>
              </a:rPr>
              <a:t>Online distribution on all key US and English speaking websites</a:t>
            </a:r>
          </a:p>
          <a:p>
            <a:pPr marL="114300" indent="-114300">
              <a:buFont typeface="Arial" pitchFamily="-1" charset="0"/>
              <a:buChar char="•"/>
              <a:defRPr/>
            </a:pPr>
            <a:r>
              <a:rPr lang="en-US" sz="1000" dirty="0">
                <a:solidFill>
                  <a:srgbClr val="000000"/>
                </a:solidFill>
                <a:latin typeface="Calibri" pitchFamily="-1" charset="0"/>
                <a:ea typeface="Arial" pitchFamily="-1" charset="0"/>
                <a:cs typeface="Arial" pitchFamily="-1" charset="0"/>
              </a:rPr>
              <a:t>Enable key mystery bookstores to order</a:t>
            </a:r>
          </a:p>
          <a:p>
            <a:pPr marL="114300" indent="-114300">
              <a:defRPr/>
            </a:pPr>
            <a:endParaRPr lang="en-US" sz="1000" dirty="0">
              <a:solidFill>
                <a:srgbClr val="000000"/>
              </a:solidFill>
              <a:latin typeface="Calibri" pitchFamily="-1" charset="0"/>
              <a:ea typeface="Arial" pitchFamily="-1" charset="0"/>
              <a:cs typeface="Arial" pitchFamily="-1" charset="0"/>
            </a:endParaRPr>
          </a:p>
          <a:p>
            <a:pPr marL="114300" indent="-114300">
              <a:defRPr/>
            </a:pPr>
            <a:r>
              <a:rPr lang="en-US" sz="1000" dirty="0">
                <a:solidFill>
                  <a:srgbClr val="000000"/>
                </a:solidFill>
                <a:latin typeface="Calibri" pitchFamily="-1" charset="0"/>
                <a:ea typeface="Arial" pitchFamily="-1" charset="0"/>
                <a:cs typeface="Arial" pitchFamily="-1" charset="0"/>
              </a:rPr>
              <a:t>Strategies:</a:t>
            </a:r>
          </a:p>
          <a:p>
            <a:pPr marL="114300" indent="-114300">
              <a:defRPr/>
            </a:pPr>
            <a:endParaRPr lang="en-US" sz="1000" dirty="0">
              <a:solidFill>
                <a:srgbClr val="FF0000"/>
              </a:solidFill>
              <a:latin typeface="Calibri" pitchFamily="-1" charset="0"/>
              <a:ea typeface="Arial" pitchFamily="-1" charset="0"/>
              <a:cs typeface="Arial" pitchFamily="-1" charset="0"/>
            </a:endParaRPr>
          </a:p>
          <a:p>
            <a:pPr marL="114300" indent="-114300">
              <a:buFontTx/>
              <a:buChar char="•"/>
              <a:defRPr/>
            </a:pPr>
            <a:r>
              <a:rPr lang="en-US" sz="1000" dirty="0">
                <a:latin typeface="Calibri" pitchFamily="-1" charset="0"/>
                <a:ea typeface="Arial" pitchFamily="-1" charset="0"/>
                <a:cs typeface="Arial" pitchFamily="-1" charset="0"/>
              </a:rPr>
              <a:t>Target Amazon – find exact </a:t>
            </a:r>
            <a:r>
              <a:rPr lang="ja-JP" altLang="en-US" sz="1000" dirty="0">
                <a:latin typeface="Calibri" pitchFamily="-1" charset="0"/>
                <a:ea typeface="Arial" pitchFamily="-1" charset="0"/>
                <a:cs typeface="Arial" pitchFamily="-1" charset="0"/>
              </a:rPr>
              <a:t>‘</a:t>
            </a:r>
            <a:r>
              <a:rPr lang="en-US" altLang="ja-JP" sz="1000" dirty="0">
                <a:latin typeface="Calibri" pitchFamily="-1" charset="0"/>
                <a:ea typeface="Arial" pitchFamily="-1" charset="0"/>
                <a:cs typeface="Arial" pitchFamily="-1" charset="0"/>
              </a:rPr>
              <a:t>code</a:t>
            </a:r>
            <a:r>
              <a:rPr lang="ja-JP" altLang="en-US" sz="1000" dirty="0">
                <a:latin typeface="Calibri" pitchFamily="-1" charset="0"/>
                <a:ea typeface="Arial" pitchFamily="-1" charset="0"/>
                <a:cs typeface="Arial" pitchFamily="-1" charset="0"/>
              </a:rPr>
              <a:t>’</a:t>
            </a:r>
            <a:r>
              <a:rPr lang="en-US" altLang="ja-JP" sz="1000" dirty="0">
                <a:latin typeface="Calibri" pitchFamily="-1" charset="0"/>
                <a:ea typeface="Arial" pitchFamily="-1" charset="0"/>
                <a:cs typeface="Arial" pitchFamily="-1" charset="0"/>
              </a:rPr>
              <a:t> to be classified under using similar books as guide</a:t>
            </a:r>
          </a:p>
          <a:p>
            <a:pPr marL="114300" indent="-114300">
              <a:buFontTx/>
              <a:buChar char="•"/>
              <a:defRPr/>
            </a:pPr>
            <a:r>
              <a:rPr lang="en-US" sz="1000" dirty="0">
                <a:latin typeface="Calibri" pitchFamily="-1" charset="0"/>
                <a:ea typeface="Arial" pitchFamily="-1" charset="0"/>
                <a:cs typeface="Arial" pitchFamily="-1" charset="0"/>
              </a:rPr>
              <a:t>Free samples to mystery bookstores in priority markets, and to influential </a:t>
            </a:r>
            <a:r>
              <a:rPr lang="en-US" sz="1000" dirty="0" smtClean="0">
                <a:latin typeface="Calibri" pitchFamily="-1" charset="0"/>
                <a:ea typeface="Arial" pitchFamily="-1" charset="0"/>
                <a:cs typeface="Arial" pitchFamily="-1" charset="0"/>
              </a:rPr>
              <a:t>tastemakers</a:t>
            </a:r>
          </a:p>
          <a:p>
            <a:pPr marL="114300" indent="-114300">
              <a:buFontTx/>
              <a:buChar char="•"/>
              <a:defRPr/>
            </a:pPr>
            <a:r>
              <a:rPr lang="en-US" sz="1000" dirty="0">
                <a:latin typeface="Calibri" pitchFamily="-1" charset="0"/>
                <a:ea typeface="Arial" pitchFamily="-1" charset="0"/>
                <a:cs typeface="Arial" pitchFamily="-1" charset="0"/>
              </a:rPr>
              <a:t>Treat every retailer fairly and </a:t>
            </a:r>
            <a:r>
              <a:rPr lang="en-US" sz="1000" dirty="0" smtClean="0">
                <a:latin typeface="Calibri" pitchFamily="-1" charset="0"/>
                <a:ea typeface="Arial" pitchFamily="-1" charset="0"/>
                <a:cs typeface="Arial" pitchFamily="-1" charset="0"/>
              </a:rPr>
              <a:t>equally</a:t>
            </a:r>
          </a:p>
          <a:p>
            <a:pPr marL="114300" indent="-114300">
              <a:buFontTx/>
              <a:buChar char="•"/>
              <a:defRPr/>
            </a:pPr>
            <a:endParaRPr lang="en-US" sz="1000" dirty="0" smtClean="0">
              <a:latin typeface="Calibri" pitchFamily="-1" charset="0"/>
              <a:ea typeface="Arial" pitchFamily="-1" charset="0"/>
              <a:cs typeface="Arial" pitchFamily="-1" charset="0"/>
            </a:endParaRPr>
          </a:p>
          <a:p>
            <a:pPr marL="114300" indent="-114300">
              <a:buFontTx/>
              <a:buChar char="•"/>
              <a:defRPr/>
            </a:pPr>
            <a:endParaRPr lang="en-US" sz="1000" dirty="0" smtClean="0">
              <a:latin typeface="Calibri" pitchFamily="-1" charset="0"/>
              <a:ea typeface="Arial" pitchFamily="-1" charset="0"/>
              <a:cs typeface="Arial" pitchFamily="-1" charset="0"/>
            </a:endParaRPr>
          </a:p>
          <a:p>
            <a:pPr marL="114300" indent="-114300">
              <a:buFontTx/>
              <a:buChar char="•"/>
              <a:defRPr/>
            </a:pPr>
            <a:endParaRPr lang="en-US" sz="1000" dirty="0" smtClean="0">
              <a:latin typeface="Calibri" pitchFamily="-1" charset="0"/>
              <a:ea typeface="Arial" pitchFamily="-1" charset="0"/>
              <a:cs typeface="Arial" pitchFamily="-1" charset="0"/>
            </a:endParaRPr>
          </a:p>
          <a:p>
            <a:pPr marL="114300" indent="-114300">
              <a:buFontTx/>
              <a:buChar char="•"/>
              <a:defRPr/>
            </a:pPr>
            <a:endParaRPr lang="en-US" sz="1000" dirty="0">
              <a:latin typeface="Calibri" pitchFamily="-1" charset="0"/>
              <a:ea typeface="Arial" pitchFamily="-1" charset="0"/>
              <a:cs typeface="Arial" pitchFamily="-1" charset="0"/>
            </a:endParaRPr>
          </a:p>
        </p:txBody>
      </p:sp>
      <p:sp>
        <p:nvSpPr>
          <p:cNvPr id="20" name="Text Box 5"/>
          <p:cNvSpPr txBox="1">
            <a:spLocks noChangeArrowheads="1"/>
          </p:cNvSpPr>
          <p:nvPr/>
        </p:nvSpPr>
        <p:spPr bwMode="auto">
          <a:xfrm>
            <a:off x="5638800" y="2138363"/>
            <a:ext cx="3048000" cy="4093428"/>
          </a:xfrm>
          <a:prstGeom prst="rect">
            <a:avLst/>
          </a:prstGeom>
          <a:solidFill>
            <a:schemeClr val="bg1">
              <a:lumMod val="95000"/>
            </a:schemeClr>
          </a:solidFill>
          <a:ln w="9525">
            <a:noFill/>
            <a:miter lim="800000"/>
            <a:headEnd/>
            <a:tailEnd/>
          </a:ln>
        </p:spPr>
        <p:txBody>
          <a:bodyPr>
            <a:prstTxWarp prst="textNoShape">
              <a:avLst/>
            </a:prstTxWarp>
            <a:spAutoFit/>
          </a:bodyPr>
          <a:lstStyle/>
          <a:p>
            <a:pPr marL="114300" indent="-114300" algn="ctr"/>
            <a:r>
              <a:rPr lang="en-US" sz="1000" b="1" dirty="0">
                <a:solidFill>
                  <a:srgbClr val="339933"/>
                </a:solidFill>
                <a:latin typeface="Calibri" pitchFamily="-105" charset="0"/>
                <a:ea typeface="Arial" pitchFamily="-105" charset="0"/>
                <a:cs typeface="Arial" pitchFamily="-105" charset="0"/>
              </a:rPr>
              <a:t>Promotion</a:t>
            </a:r>
          </a:p>
          <a:p>
            <a:pPr marL="114300" indent="-114300"/>
            <a:endParaRPr lang="en-US" sz="1000" dirty="0">
              <a:latin typeface="Calibri" pitchFamily="-105" charset="0"/>
              <a:ea typeface="Arial" pitchFamily="-105" charset="0"/>
              <a:cs typeface="Arial" pitchFamily="-105" charset="0"/>
            </a:endParaRPr>
          </a:p>
          <a:p>
            <a:pPr marL="114300" indent="-114300"/>
            <a:r>
              <a:rPr lang="en-US" sz="1000" dirty="0">
                <a:solidFill>
                  <a:srgbClr val="000000"/>
                </a:solidFill>
                <a:latin typeface="Calibri" pitchFamily="-105" charset="0"/>
                <a:ea typeface="Arial" pitchFamily="-105" charset="0"/>
                <a:cs typeface="Arial" pitchFamily="-105" charset="0"/>
              </a:rPr>
              <a:t>Objectives:  </a:t>
            </a:r>
          </a:p>
          <a:p>
            <a:pPr marL="114300" indent="-114300"/>
            <a:endParaRPr lang="en-US" sz="1000" dirty="0">
              <a:solidFill>
                <a:srgbClr val="000000"/>
              </a:solidFill>
              <a:latin typeface="Calibri" pitchFamily="-105" charset="0"/>
              <a:ea typeface="Arial" pitchFamily="-105" charset="0"/>
              <a:cs typeface="Arial" pitchFamily="-105" charset="0"/>
            </a:endParaRPr>
          </a:p>
          <a:p>
            <a:pPr marL="114300" indent="-114300">
              <a:buFont typeface="Arial" pitchFamily="-105" charset="0"/>
              <a:buChar char="•"/>
            </a:pPr>
            <a:r>
              <a:rPr lang="en-US" sz="1000" dirty="0">
                <a:solidFill>
                  <a:srgbClr val="000000"/>
                </a:solidFill>
                <a:latin typeface="Calibri" pitchFamily="-105" charset="0"/>
                <a:ea typeface="Arial" pitchFamily="-105" charset="0"/>
                <a:cs typeface="Arial" pitchFamily="-105" charset="0"/>
              </a:rPr>
              <a:t>Comes up #1 in </a:t>
            </a:r>
            <a:r>
              <a:rPr lang="ja-JP" altLang="en-US" sz="1000" dirty="0">
                <a:solidFill>
                  <a:srgbClr val="000000"/>
                </a:solidFill>
                <a:latin typeface="Calibri" pitchFamily="-105" charset="0"/>
                <a:ea typeface="Arial" pitchFamily="-105" charset="0"/>
                <a:cs typeface="Arial" pitchFamily="-105" charset="0"/>
              </a:rPr>
              <a:t>“</a:t>
            </a:r>
            <a:r>
              <a:rPr lang="en-US" altLang="ja-JP" sz="1000" dirty="0">
                <a:solidFill>
                  <a:srgbClr val="000000"/>
                </a:solidFill>
                <a:latin typeface="Calibri" pitchFamily="-105" charset="0"/>
                <a:ea typeface="Arial" pitchFamily="-105" charset="0"/>
                <a:cs typeface="Arial" pitchFamily="-105" charset="0"/>
              </a:rPr>
              <a:t>tango mystery</a:t>
            </a:r>
            <a:r>
              <a:rPr lang="ja-JP" altLang="en-US" sz="1000" dirty="0">
                <a:solidFill>
                  <a:srgbClr val="000000"/>
                </a:solidFill>
                <a:latin typeface="Calibri" pitchFamily="-105" charset="0"/>
                <a:ea typeface="Arial" pitchFamily="-105" charset="0"/>
                <a:cs typeface="Arial" pitchFamily="-105" charset="0"/>
              </a:rPr>
              <a:t>”</a:t>
            </a:r>
            <a:r>
              <a:rPr lang="en-US" altLang="ja-JP" sz="1000" dirty="0">
                <a:solidFill>
                  <a:srgbClr val="000000"/>
                </a:solidFill>
                <a:latin typeface="Calibri" pitchFamily="-105" charset="0"/>
                <a:ea typeface="Arial" pitchFamily="-105" charset="0"/>
                <a:cs typeface="Arial" pitchFamily="-105" charset="0"/>
              </a:rPr>
              <a:t> search</a:t>
            </a:r>
          </a:p>
          <a:p>
            <a:pPr marL="114300" indent="-114300">
              <a:buFont typeface="Arial" pitchFamily="-105" charset="0"/>
              <a:buChar char="•"/>
            </a:pPr>
            <a:r>
              <a:rPr lang="en-US" sz="1000" dirty="0">
                <a:solidFill>
                  <a:srgbClr val="000000"/>
                </a:solidFill>
                <a:latin typeface="Calibri" pitchFamily="-105" charset="0"/>
                <a:ea typeface="Arial" pitchFamily="-105" charset="0"/>
                <a:cs typeface="Arial" pitchFamily="-105" charset="0"/>
              </a:rPr>
              <a:t># People signed up for email or blog posts</a:t>
            </a:r>
          </a:p>
          <a:p>
            <a:pPr marL="114300" indent="-114300">
              <a:buFont typeface="Arial" pitchFamily="-105" charset="0"/>
              <a:buChar char="•"/>
            </a:pPr>
            <a:r>
              <a:rPr lang="en-US" sz="1000" dirty="0">
                <a:solidFill>
                  <a:srgbClr val="000000"/>
                </a:solidFill>
                <a:latin typeface="Calibri" pitchFamily="-105" charset="0"/>
                <a:ea typeface="Arial" pitchFamily="-105" charset="0"/>
                <a:cs typeface="Arial" pitchFamily="-105" charset="0"/>
              </a:rPr>
              <a:t># relationships formed at events</a:t>
            </a:r>
          </a:p>
          <a:p>
            <a:pPr marL="114300" indent="-114300"/>
            <a:endParaRPr lang="en-US" sz="1000" dirty="0" smtClean="0">
              <a:solidFill>
                <a:srgbClr val="000000"/>
              </a:solidFill>
              <a:latin typeface="Calibri" pitchFamily="-105" charset="0"/>
              <a:ea typeface="Arial" pitchFamily="-105" charset="0"/>
              <a:cs typeface="Arial" pitchFamily="-105" charset="0"/>
            </a:endParaRPr>
          </a:p>
          <a:p>
            <a:pPr marL="114300" indent="-114300"/>
            <a:endParaRPr lang="en-US" sz="1000" dirty="0" smtClean="0">
              <a:solidFill>
                <a:srgbClr val="000000"/>
              </a:solidFill>
              <a:latin typeface="Calibri" pitchFamily="-105" charset="0"/>
              <a:ea typeface="Arial" pitchFamily="-105" charset="0"/>
              <a:cs typeface="Arial" pitchFamily="-105" charset="0"/>
            </a:endParaRPr>
          </a:p>
          <a:p>
            <a:pPr marL="114300" indent="-114300"/>
            <a:endParaRPr lang="en-US" sz="1000" dirty="0" smtClean="0">
              <a:solidFill>
                <a:srgbClr val="000000"/>
              </a:solidFill>
              <a:latin typeface="Calibri" pitchFamily="-105" charset="0"/>
              <a:ea typeface="Arial" pitchFamily="-105" charset="0"/>
              <a:cs typeface="Arial" pitchFamily="-105" charset="0"/>
            </a:endParaRPr>
          </a:p>
          <a:p>
            <a:pPr marL="114300" indent="-114300"/>
            <a:r>
              <a:rPr lang="en-US" sz="1000" dirty="0" smtClean="0">
                <a:solidFill>
                  <a:srgbClr val="000000"/>
                </a:solidFill>
                <a:latin typeface="Calibri" pitchFamily="-105" charset="0"/>
                <a:ea typeface="Arial" pitchFamily="-105" charset="0"/>
                <a:cs typeface="Arial" pitchFamily="-105" charset="0"/>
              </a:rPr>
              <a:t>Strategies:</a:t>
            </a:r>
          </a:p>
          <a:p>
            <a:pPr marL="114300" indent="-114300"/>
            <a:endParaRPr lang="en-US" sz="1000" dirty="0" smtClean="0">
              <a:solidFill>
                <a:srgbClr val="FF0000"/>
              </a:solidFill>
              <a:latin typeface="Calibri" pitchFamily="-105" charset="0"/>
              <a:ea typeface="Arial" pitchFamily="-105" charset="0"/>
              <a:cs typeface="Arial" pitchFamily="-105" charset="0"/>
            </a:endParaRPr>
          </a:p>
          <a:p>
            <a:pPr marL="114300" indent="-114300">
              <a:buFontTx/>
              <a:buChar char="•"/>
            </a:pPr>
            <a:r>
              <a:rPr lang="en-US" sz="1000" dirty="0">
                <a:solidFill>
                  <a:srgbClr val="000000"/>
                </a:solidFill>
                <a:latin typeface="Calibri" pitchFamily="-105" charset="0"/>
                <a:ea typeface="Arial" pitchFamily="-105" charset="0"/>
                <a:cs typeface="Arial" pitchFamily="-105" charset="0"/>
              </a:rPr>
              <a:t>Build relationships with tango community and mystery tastemakers and promoters who can advise, review,  promote, and provide content – and support them in return with whatever they need - virtuous circle that will ensure I continue to have plenty of fodder and support for future stories</a:t>
            </a:r>
            <a:endParaRPr lang="en-US" sz="1000" dirty="0" smtClean="0">
              <a:solidFill>
                <a:srgbClr val="000000"/>
              </a:solidFill>
              <a:latin typeface="Calibri" pitchFamily="-105" charset="0"/>
              <a:ea typeface="Arial" pitchFamily="-105" charset="0"/>
              <a:cs typeface="Arial" pitchFamily="-105" charset="0"/>
            </a:endParaRPr>
          </a:p>
          <a:p>
            <a:pPr marL="114300" indent="-114300">
              <a:buFontTx/>
              <a:buChar char="•"/>
            </a:pPr>
            <a:r>
              <a:rPr lang="en-US" sz="1000" dirty="0" smtClean="0">
                <a:solidFill>
                  <a:srgbClr val="000000"/>
                </a:solidFill>
                <a:latin typeface="Calibri" pitchFamily="-105" charset="0"/>
                <a:ea typeface="Arial" pitchFamily="-105" charset="0"/>
                <a:cs typeface="Arial" pitchFamily="-105" charset="0"/>
              </a:rPr>
              <a:t>Use </a:t>
            </a:r>
            <a:r>
              <a:rPr lang="en-US" sz="1000" dirty="0">
                <a:solidFill>
                  <a:srgbClr val="000000"/>
                </a:solidFill>
                <a:latin typeface="Calibri" pitchFamily="-105" charset="0"/>
                <a:ea typeface="Arial" pitchFamily="-105" charset="0"/>
                <a:cs typeface="Arial" pitchFamily="-105" charset="0"/>
              </a:rPr>
              <a:t>website to curate </a:t>
            </a:r>
            <a:r>
              <a:rPr lang="en-US" sz="1000" dirty="0" smtClean="0">
                <a:solidFill>
                  <a:srgbClr val="000000"/>
                </a:solidFill>
                <a:latin typeface="Calibri" pitchFamily="-105" charset="0"/>
                <a:ea typeface="Arial" pitchFamily="-105" charset="0"/>
                <a:cs typeface="Arial" pitchFamily="-105" charset="0"/>
              </a:rPr>
              <a:t>tango, mystery </a:t>
            </a:r>
            <a:r>
              <a:rPr lang="en-US" sz="1000" dirty="0">
                <a:solidFill>
                  <a:srgbClr val="000000"/>
                </a:solidFill>
                <a:latin typeface="Calibri" pitchFamily="-105" charset="0"/>
                <a:ea typeface="Arial" pitchFamily="-105" charset="0"/>
                <a:cs typeface="Arial" pitchFamily="-105" charset="0"/>
              </a:rPr>
              <a:t>related </a:t>
            </a:r>
            <a:r>
              <a:rPr lang="en-US" sz="1000" dirty="0" smtClean="0">
                <a:solidFill>
                  <a:srgbClr val="000000"/>
                </a:solidFill>
                <a:latin typeface="Calibri" pitchFamily="-105" charset="0"/>
                <a:ea typeface="Arial" pitchFamily="-105" charset="0"/>
                <a:cs typeface="Arial" pitchFamily="-105" charset="0"/>
              </a:rPr>
              <a:t>content, and other interesting content </a:t>
            </a:r>
          </a:p>
          <a:p>
            <a:pPr marL="114300" indent="-114300">
              <a:buFont typeface="Arial" pitchFamily="-105" charset="0"/>
              <a:buChar char="•"/>
            </a:pPr>
            <a:r>
              <a:rPr lang="en-US" sz="1000" dirty="0" smtClean="0">
                <a:solidFill>
                  <a:srgbClr val="000000"/>
                </a:solidFill>
                <a:latin typeface="Calibri" pitchFamily="-105" charset="0"/>
                <a:ea typeface="Arial" pitchFamily="-105" charset="0"/>
                <a:cs typeface="Arial" pitchFamily="-105" charset="0"/>
              </a:rPr>
              <a:t>SEO for </a:t>
            </a:r>
            <a:r>
              <a:rPr lang="en-US" sz="1000" dirty="0">
                <a:solidFill>
                  <a:srgbClr val="000000"/>
                </a:solidFill>
                <a:latin typeface="Calibri" pitchFamily="-105" charset="0"/>
                <a:ea typeface="Arial" pitchFamily="-105" charset="0"/>
                <a:cs typeface="Arial" pitchFamily="-105" charset="0"/>
              </a:rPr>
              <a:t>website / posts</a:t>
            </a:r>
            <a:endParaRPr lang="en-US" sz="1000" dirty="0" smtClean="0">
              <a:solidFill>
                <a:srgbClr val="000000"/>
              </a:solidFill>
              <a:latin typeface="Calibri" pitchFamily="-105" charset="0"/>
              <a:ea typeface="Arial" pitchFamily="-105" charset="0"/>
              <a:cs typeface="Arial" pitchFamily="-105" charset="0"/>
            </a:endParaRPr>
          </a:p>
          <a:p>
            <a:pPr marL="114300" indent="-114300">
              <a:buFont typeface="Arial" pitchFamily="-105" charset="0"/>
              <a:buChar char="•"/>
            </a:pPr>
            <a:r>
              <a:rPr lang="en-US" sz="1000" dirty="0" smtClean="0">
                <a:solidFill>
                  <a:srgbClr val="000000"/>
                </a:solidFill>
                <a:latin typeface="Calibri" pitchFamily="-105" charset="0"/>
                <a:ea typeface="Arial" pitchFamily="-105" charset="0"/>
                <a:cs typeface="Arial" pitchFamily="-105" charset="0"/>
              </a:rPr>
              <a:t>Social media prioritized based on where to best engage tango and mystery reading audiences</a:t>
            </a:r>
          </a:p>
          <a:p>
            <a:pPr marL="114300" indent="-114300">
              <a:buFont typeface="Arial" pitchFamily="-105" charset="0"/>
              <a:buChar char="•"/>
            </a:pPr>
            <a:r>
              <a:rPr lang="en-US" sz="1000" dirty="0">
                <a:solidFill>
                  <a:srgbClr val="000000"/>
                </a:solidFill>
                <a:latin typeface="Calibri" pitchFamily="-105" charset="0"/>
                <a:ea typeface="Arial" pitchFamily="-105" charset="0"/>
                <a:cs typeface="Arial" pitchFamily="-105" charset="0"/>
              </a:rPr>
              <a:t>Tango or mystery events in key cities, to extent can execute</a:t>
            </a:r>
            <a:endParaRPr lang="en-US" sz="1000" dirty="0" smtClean="0">
              <a:latin typeface="Calibri" pitchFamily="-105" charset="0"/>
              <a:ea typeface="Arial" pitchFamily="-105" charset="0"/>
              <a:cs typeface="Arial" pitchFamily="-105" charset="0"/>
            </a:endParaRPr>
          </a:p>
          <a:p>
            <a:pPr marL="114300" indent="-114300">
              <a:buFont typeface="Arial" pitchFamily="-105" charset="0"/>
              <a:buChar char="•"/>
            </a:pPr>
            <a:r>
              <a:rPr lang="en-US" sz="1000" dirty="0" smtClean="0">
                <a:solidFill>
                  <a:srgbClr val="000000"/>
                </a:solidFill>
                <a:latin typeface="Calibri" pitchFamily="-105" charset="0"/>
                <a:ea typeface="Arial" pitchFamily="-105" charset="0"/>
                <a:cs typeface="Arial" pitchFamily="-105" charset="0"/>
              </a:rPr>
              <a:t>Start </a:t>
            </a:r>
            <a:r>
              <a:rPr lang="en-US" sz="1000" dirty="0">
                <a:solidFill>
                  <a:srgbClr val="000000"/>
                </a:solidFill>
                <a:latin typeface="Calibri" pitchFamily="-105" charset="0"/>
                <a:ea typeface="Arial" pitchFamily="-105" charset="0"/>
                <a:cs typeface="Arial" pitchFamily="-105" charset="0"/>
              </a:rPr>
              <a:t>Book #2!!!!</a:t>
            </a:r>
            <a:endParaRPr lang="en-US" sz="1000" dirty="0">
              <a:latin typeface="Calibri" pitchFamily="-105" charset="0"/>
              <a:ea typeface="Arial" pitchFamily="-105" charset="0"/>
              <a:cs typeface="Arial" pitchFamily="-105" charset="0"/>
            </a:endParaRPr>
          </a:p>
        </p:txBody>
      </p:sp>
      <p:sp>
        <p:nvSpPr>
          <p:cNvPr id="22" name="Text Box 7"/>
          <p:cNvSpPr txBox="1">
            <a:spLocks noChangeArrowheads="1"/>
          </p:cNvSpPr>
          <p:nvPr/>
        </p:nvSpPr>
        <p:spPr bwMode="auto">
          <a:xfrm>
            <a:off x="4191000" y="2133600"/>
            <a:ext cx="1371600" cy="4093428"/>
          </a:xfrm>
          <a:prstGeom prst="rect">
            <a:avLst/>
          </a:prstGeom>
          <a:solidFill>
            <a:schemeClr val="bg1">
              <a:lumMod val="95000"/>
            </a:schemeClr>
          </a:solidFill>
          <a:ln w="9525">
            <a:noFill/>
            <a:miter lim="800000"/>
            <a:headEnd/>
            <a:tailEnd/>
          </a:ln>
        </p:spPr>
        <p:txBody>
          <a:bodyPr>
            <a:prstTxWarp prst="textNoShape">
              <a:avLst/>
            </a:prstTxWarp>
            <a:spAutoFit/>
          </a:bodyPr>
          <a:lstStyle/>
          <a:p>
            <a:pPr marL="114300" indent="-114300" algn="ctr">
              <a:defRPr/>
            </a:pPr>
            <a:r>
              <a:rPr lang="ja-JP" altLang="en-US" sz="1000" b="1" dirty="0">
                <a:solidFill>
                  <a:srgbClr val="339933"/>
                </a:solidFill>
                <a:latin typeface="Calibri" pitchFamily="-1" charset="0"/>
                <a:ea typeface="Arial" pitchFamily="-1" charset="0"/>
                <a:cs typeface="Arial" pitchFamily="-1" charset="0"/>
              </a:rPr>
              <a:t>“</a:t>
            </a:r>
            <a:r>
              <a:rPr lang="en-US" altLang="ja-JP" sz="1000" b="1" dirty="0">
                <a:solidFill>
                  <a:srgbClr val="339933"/>
                </a:solidFill>
                <a:latin typeface="Calibri" pitchFamily="-1" charset="0"/>
                <a:ea typeface="Arial" pitchFamily="-1" charset="0"/>
                <a:cs typeface="Arial" pitchFamily="-1" charset="0"/>
              </a:rPr>
              <a:t>Price</a:t>
            </a:r>
            <a:r>
              <a:rPr lang="ja-JP" altLang="en-US" sz="1000" b="1" dirty="0">
                <a:solidFill>
                  <a:srgbClr val="339933"/>
                </a:solidFill>
                <a:latin typeface="Calibri" pitchFamily="-1" charset="0"/>
                <a:ea typeface="Arial" pitchFamily="-1" charset="0"/>
                <a:cs typeface="Arial" pitchFamily="-1" charset="0"/>
              </a:rPr>
              <a:t>”</a:t>
            </a:r>
            <a:endParaRPr lang="en-US" altLang="ja-JP" sz="1000" b="1" dirty="0">
              <a:solidFill>
                <a:srgbClr val="339933"/>
              </a:solidFill>
              <a:latin typeface="Calibri" pitchFamily="-1" charset="0"/>
              <a:ea typeface="Arial" pitchFamily="-1" charset="0"/>
              <a:cs typeface="Arial" pitchFamily="-1" charset="0"/>
            </a:endParaRPr>
          </a:p>
          <a:p>
            <a:pPr marL="114300" indent="-114300">
              <a:buFontTx/>
              <a:buChar char="•"/>
              <a:defRPr/>
            </a:pPr>
            <a:endParaRPr lang="en-US" sz="1000" dirty="0">
              <a:latin typeface="Calibri" pitchFamily="-1" charset="0"/>
              <a:ea typeface="Arial" pitchFamily="-1" charset="0"/>
              <a:cs typeface="Arial" pitchFamily="-1" charset="0"/>
            </a:endParaRPr>
          </a:p>
          <a:p>
            <a:pPr marL="114300" indent="-114300">
              <a:defRPr/>
            </a:pPr>
            <a:r>
              <a:rPr lang="en-US" sz="1000" dirty="0">
                <a:latin typeface="Calibri" pitchFamily="-1" charset="0"/>
                <a:ea typeface="Arial" pitchFamily="-1" charset="0"/>
                <a:cs typeface="Arial" pitchFamily="-1" charset="0"/>
              </a:rPr>
              <a:t>Objectives:</a:t>
            </a:r>
          </a:p>
          <a:p>
            <a:pPr marL="114300" indent="-114300">
              <a:defRPr/>
            </a:pPr>
            <a:endParaRPr lang="en-US" sz="1000" dirty="0">
              <a:latin typeface="Calibri" pitchFamily="-1" charset="0"/>
              <a:ea typeface="Arial" pitchFamily="-1" charset="0"/>
              <a:cs typeface="Arial" pitchFamily="-1" charset="0"/>
            </a:endParaRPr>
          </a:p>
          <a:p>
            <a:pPr marL="114300" indent="-114300">
              <a:buFont typeface="Arial" pitchFamily="-1" charset="0"/>
              <a:buChar char="•"/>
              <a:defRPr/>
            </a:pPr>
            <a:r>
              <a:rPr lang="en-US" sz="1000" dirty="0">
                <a:latin typeface="Calibri" pitchFamily="-1" charset="0"/>
                <a:ea typeface="Arial" pitchFamily="-1" charset="0"/>
                <a:cs typeface="Arial" pitchFamily="-1" charset="0"/>
              </a:rPr>
              <a:t>Profitably build audience for future books in the series</a:t>
            </a:r>
          </a:p>
          <a:p>
            <a:pPr marL="114300" indent="-114300">
              <a:buFont typeface="Arial" pitchFamily="-1" charset="0"/>
              <a:buChar char="•"/>
              <a:defRPr/>
            </a:pPr>
            <a:endParaRPr lang="en-US" sz="1000" dirty="0" smtClean="0">
              <a:latin typeface="Calibri" pitchFamily="-1" charset="0"/>
              <a:ea typeface="Arial" pitchFamily="-1" charset="0"/>
              <a:cs typeface="Arial" pitchFamily="-1" charset="0"/>
            </a:endParaRPr>
          </a:p>
          <a:p>
            <a:pPr marL="114300" indent="-114300">
              <a:defRPr/>
            </a:pPr>
            <a:endParaRPr lang="en-US" sz="1000" dirty="0" smtClean="0">
              <a:latin typeface="Calibri" pitchFamily="-1" charset="0"/>
              <a:ea typeface="Arial" pitchFamily="-1" charset="0"/>
              <a:cs typeface="Arial" pitchFamily="-1" charset="0"/>
            </a:endParaRPr>
          </a:p>
          <a:p>
            <a:pPr marL="114300" indent="-114300">
              <a:defRPr/>
            </a:pPr>
            <a:endParaRPr lang="en-US" sz="1000" dirty="0" smtClean="0">
              <a:latin typeface="Calibri" pitchFamily="-1" charset="0"/>
              <a:ea typeface="Arial" pitchFamily="-1" charset="0"/>
              <a:cs typeface="Arial" pitchFamily="-1" charset="0"/>
            </a:endParaRPr>
          </a:p>
          <a:p>
            <a:pPr marL="114300" indent="-114300">
              <a:defRPr/>
            </a:pPr>
            <a:r>
              <a:rPr lang="en-US" sz="1000" dirty="0" smtClean="0">
                <a:latin typeface="Calibri" pitchFamily="-1" charset="0"/>
                <a:ea typeface="Arial" pitchFamily="-1" charset="0"/>
                <a:cs typeface="Arial" pitchFamily="-1" charset="0"/>
              </a:rPr>
              <a:t>Strategies</a:t>
            </a:r>
            <a:r>
              <a:rPr lang="en-US" sz="1000" dirty="0">
                <a:latin typeface="Calibri" pitchFamily="-1" charset="0"/>
                <a:ea typeface="Arial" pitchFamily="-1" charset="0"/>
                <a:cs typeface="Arial" pitchFamily="-1" charset="0"/>
              </a:rPr>
              <a:t>:</a:t>
            </a:r>
          </a:p>
          <a:p>
            <a:pPr marL="114300" indent="-114300">
              <a:defRPr/>
            </a:pPr>
            <a:endParaRPr lang="en-US" sz="1000" dirty="0">
              <a:latin typeface="Calibri" pitchFamily="-1" charset="0"/>
              <a:ea typeface="Arial" pitchFamily="-1" charset="0"/>
              <a:cs typeface="Arial" pitchFamily="-1" charset="0"/>
            </a:endParaRPr>
          </a:p>
          <a:p>
            <a:pPr marL="114300" indent="-114300">
              <a:buFont typeface="Arial" pitchFamily="-1" charset="0"/>
              <a:buChar char="•"/>
              <a:defRPr/>
            </a:pPr>
            <a:r>
              <a:rPr lang="en-US" sz="1000" dirty="0">
                <a:latin typeface="Calibri" pitchFamily="-1" charset="0"/>
                <a:ea typeface="Arial" pitchFamily="-1" charset="0"/>
                <a:cs typeface="Arial" pitchFamily="-1" charset="0"/>
              </a:rPr>
              <a:t>Penetration price to sell maximum number of units, working within BT guidelines</a:t>
            </a:r>
          </a:p>
          <a:p>
            <a:pPr marL="114300" indent="-114300">
              <a:buFont typeface="Arial" pitchFamily="-1" charset="0"/>
              <a:buChar char="•"/>
              <a:defRPr/>
            </a:pPr>
            <a:r>
              <a:rPr lang="en-US" sz="1000" dirty="0">
                <a:latin typeface="Calibri" pitchFamily="-1" charset="0"/>
                <a:ea typeface="Arial" pitchFamily="-1" charset="0"/>
                <a:cs typeface="Arial" pitchFamily="-1" charset="0"/>
              </a:rPr>
              <a:t>Free copies to </a:t>
            </a:r>
            <a:r>
              <a:rPr lang="en-US" sz="1000" dirty="0" smtClean="0">
                <a:latin typeface="Calibri" pitchFamily="-1" charset="0"/>
                <a:ea typeface="Arial" pitchFamily="-1" charset="0"/>
                <a:cs typeface="Arial" pitchFamily="-1" charset="0"/>
              </a:rPr>
              <a:t>influencers</a:t>
            </a:r>
          </a:p>
          <a:p>
            <a:pPr marL="114300" indent="-114300">
              <a:buFont typeface="Arial" pitchFamily="-1" charset="0"/>
              <a:buChar char="•"/>
              <a:defRPr/>
            </a:pPr>
            <a:endParaRPr lang="en-US" sz="1000" dirty="0" smtClean="0">
              <a:latin typeface="Calibri" pitchFamily="-1" charset="0"/>
              <a:ea typeface="Arial" pitchFamily="-1" charset="0"/>
              <a:cs typeface="Arial" pitchFamily="-1" charset="0"/>
            </a:endParaRPr>
          </a:p>
          <a:p>
            <a:pPr marL="114300" indent="-114300">
              <a:buFont typeface="Arial" pitchFamily="-1" charset="0"/>
              <a:buChar char="•"/>
              <a:defRPr/>
            </a:pPr>
            <a:endParaRPr lang="en-US" sz="1000" dirty="0" smtClean="0">
              <a:latin typeface="Calibri" pitchFamily="-1" charset="0"/>
              <a:ea typeface="Arial" pitchFamily="-1" charset="0"/>
              <a:cs typeface="Arial" pitchFamily="-1" charset="0"/>
            </a:endParaRPr>
          </a:p>
          <a:p>
            <a:pPr marL="114300" indent="-114300">
              <a:buFont typeface="Arial" pitchFamily="-1" charset="0"/>
              <a:buChar char="•"/>
              <a:defRPr/>
            </a:pPr>
            <a:endParaRPr lang="en-US" sz="1000" dirty="0" smtClean="0">
              <a:latin typeface="Calibri" pitchFamily="-1" charset="0"/>
              <a:ea typeface="Arial" pitchFamily="-1" charset="0"/>
              <a:cs typeface="Arial" pitchFamily="-1" charset="0"/>
            </a:endParaRPr>
          </a:p>
          <a:p>
            <a:pPr marL="114300" indent="-114300">
              <a:buFont typeface="Arial" pitchFamily="-1" charset="0"/>
              <a:buChar char="•"/>
              <a:defRPr/>
            </a:pPr>
            <a:endParaRPr lang="en-US" sz="1000" dirty="0" smtClean="0">
              <a:latin typeface="Calibri" pitchFamily="-1" charset="0"/>
              <a:ea typeface="Arial" pitchFamily="-1" charset="0"/>
              <a:cs typeface="Arial" pitchFamily="-1" charset="0"/>
            </a:endParaRPr>
          </a:p>
          <a:p>
            <a:pPr marL="114300" indent="-114300">
              <a:buFont typeface="Arial" pitchFamily="-1" charset="0"/>
              <a:buChar char="•"/>
              <a:defRPr/>
            </a:pPr>
            <a:endParaRPr lang="en-US" sz="1000" dirty="0" smtClean="0">
              <a:latin typeface="Calibri" pitchFamily="-1" charset="0"/>
              <a:ea typeface="Arial" pitchFamily="-1" charset="0"/>
              <a:cs typeface="Arial" pitchFamily="-1" charset="0"/>
            </a:endParaRPr>
          </a:p>
          <a:p>
            <a:pPr marL="114300" indent="-114300">
              <a:defRPr/>
            </a:pPr>
            <a:endParaRPr lang="en-US" sz="1000" dirty="0">
              <a:latin typeface="Calibri" pitchFamily="-1" charset="0"/>
              <a:ea typeface="Arial" pitchFamily="-1" charset="0"/>
              <a:cs typeface="Arial" pitchFamily="-1" charset="0"/>
            </a:endParaRPr>
          </a:p>
          <a:p>
            <a:pPr marL="114300" indent="-114300">
              <a:buFontTx/>
              <a:buChar char="•"/>
              <a:defRPr/>
            </a:pPr>
            <a:endParaRPr lang="en-US" sz="1000" dirty="0">
              <a:latin typeface="Calibri" pitchFamily="-1" charset="0"/>
              <a:ea typeface="Arial" pitchFamily="-1" charset="0"/>
              <a:cs typeface="Arial" pitchFamily="-1" charset="0"/>
            </a:endParaRPr>
          </a:p>
        </p:txBody>
      </p:sp>
      <p:sp>
        <p:nvSpPr>
          <p:cNvPr id="23" name="Text Box 8"/>
          <p:cNvSpPr txBox="1">
            <a:spLocks noChangeArrowheads="1"/>
          </p:cNvSpPr>
          <p:nvPr/>
        </p:nvSpPr>
        <p:spPr bwMode="auto">
          <a:xfrm>
            <a:off x="533400" y="2133600"/>
            <a:ext cx="1828800" cy="4093428"/>
          </a:xfrm>
          <a:prstGeom prst="rect">
            <a:avLst/>
          </a:prstGeom>
          <a:solidFill>
            <a:schemeClr val="bg1">
              <a:lumMod val="95000"/>
            </a:schemeClr>
          </a:solidFill>
          <a:ln w="9525">
            <a:noFill/>
            <a:miter lim="800000"/>
            <a:headEnd/>
            <a:tailEnd/>
          </a:ln>
        </p:spPr>
        <p:txBody>
          <a:bodyPr>
            <a:prstTxWarp prst="textNoShape">
              <a:avLst/>
            </a:prstTxWarp>
            <a:spAutoFit/>
          </a:bodyPr>
          <a:lstStyle/>
          <a:p>
            <a:pPr marL="114300" indent="-114300" algn="ctr">
              <a:defRPr/>
            </a:pPr>
            <a:r>
              <a:rPr lang="en-US" sz="1000" b="1" dirty="0">
                <a:solidFill>
                  <a:srgbClr val="339933"/>
                </a:solidFill>
                <a:latin typeface="Calibri" pitchFamily="-1" charset="0"/>
                <a:ea typeface="Arial" pitchFamily="-1" charset="0"/>
                <a:cs typeface="Arial" pitchFamily="-1" charset="0"/>
              </a:rPr>
              <a:t>Product and Packaging</a:t>
            </a:r>
          </a:p>
          <a:p>
            <a:pPr marL="114300" indent="-114300">
              <a:buFontTx/>
              <a:buChar char="•"/>
              <a:defRPr/>
            </a:pPr>
            <a:endParaRPr lang="en-US" sz="1000" dirty="0">
              <a:latin typeface="Calibri" pitchFamily="-1" charset="0"/>
              <a:ea typeface="Arial" pitchFamily="-1" charset="0"/>
              <a:cs typeface="Arial" pitchFamily="-1" charset="0"/>
            </a:endParaRPr>
          </a:p>
          <a:p>
            <a:pPr marL="114300" indent="-114300">
              <a:defRPr/>
            </a:pPr>
            <a:r>
              <a:rPr lang="en-US" sz="1000" dirty="0">
                <a:solidFill>
                  <a:srgbClr val="000000"/>
                </a:solidFill>
                <a:latin typeface="Calibri" pitchFamily="-1" charset="0"/>
                <a:ea typeface="Arial" pitchFamily="-1" charset="0"/>
                <a:cs typeface="Arial" pitchFamily="-1" charset="0"/>
              </a:rPr>
              <a:t>Objectives:</a:t>
            </a:r>
          </a:p>
          <a:p>
            <a:pPr marL="114300" indent="-114300">
              <a:defRPr/>
            </a:pPr>
            <a:endParaRPr lang="en-US" sz="1000" dirty="0">
              <a:solidFill>
                <a:srgbClr val="000000"/>
              </a:solidFill>
              <a:latin typeface="Calibri" pitchFamily="-1" charset="0"/>
              <a:ea typeface="Arial" pitchFamily="-1" charset="0"/>
              <a:cs typeface="Arial" pitchFamily="-1" charset="0"/>
            </a:endParaRPr>
          </a:p>
          <a:p>
            <a:pPr marL="114300" indent="-114300">
              <a:buFont typeface="Arial" pitchFamily="-1" charset="0"/>
              <a:buChar char="•"/>
              <a:defRPr/>
            </a:pPr>
            <a:r>
              <a:rPr lang="en-US" sz="1000" dirty="0">
                <a:solidFill>
                  <a:srgbClr val="000000"/>
                </a:solidFill>
                <a:latin typeface="Calibri" pitchFamily="-1" charset="0"/>
                <a:ea typeface="Arial" pitchFamily="-1" charset="0"/>
                <a:cs typeface="Arial" pitchFamily="-1" charset="0"/>
              </a:rPr>
              <a:t>Favorable reviews outnumber unfavorable reviews by 2:1</a:t>
            </a:r>
          </a:p>
          <a:p>
            <a:pPr marL="114300" indent="-114300">
              <a:buFont typeface="Arial" pitchFamily="-1" charset="0"/>
              <a:buChar char="•"/>
              <a:defRPr/>
            </a:pPr>
            <a:r>
              <a:rPr lang="en-US" sz="1000" dirty="0">
                <a:solidFill>
                  <a:srgbClr val="000000"/>
                </a:solidFill>
                <a:latin typeface="Calibri" pitchFamily="-1" charset="0"/>
                <a:ea typeface="Arial" pitchFamily="-1" charset="0"/>
                <a:cs typeface="Arial" pitchFamily="-1" charset="0"/>
              </a:rPr>
              <a:t>Sell more than</a:t>
            </a:r>
            <a:r>
              <a:rPr lang="en-US" sz="1000" dirty="0" smtClean="0">
                <a:solidFill>
                  <a:srgbClr val="000000"/>
                </a:solidFill>
                <a:latin typeface="Calibri" pitchFamily="-1" charset="0"/>
                <a:ea typeface="Arial" pitchFamily="-1" charset="0"/>
                <a:cs typeface="Arial" pitchFamily="-1" charset="0"/>
              </a:rPr>
              <a:t> (name withheld to protect the guilty)</a:t>
            </a:r>
          </a:p>
          <a:p>
            <a:pPr marL="114300" indent="-114300">
              <a:defRPr/>
            </a:pPr>
            <a:endParaRPr lang="en-US" sz="1000" dirty="0" smtClean="0">
              <a:solidFill>
                <a:srgbClr val="000000"/>
              </a:solidFill>
              <a:latin typeface="Calibri" pitchFamily="-1" charset="0"/>
              <a:ea typeface="Arial" pitchFamily="-1" charset="0"/>
              <a:cs typeface="Arial" pitchFamily="-1" charset="0"/>
            </a:endParaRPr>
          </a:p>
          <a:p>
            <a:pPr marL="114300" indent="-114300">
              <a:defRPr/>
            </a:pPr>
            <a:r>
              <a:rPr lang="en-US" sz="1000" dirty="0" smtClean="0">
                <a:solidFill>
                  <a:srgbClr val="000000"/>
                </a:solidFill>
                <a:latin typeface="Calibri" pitchFamily="-1" charset="0"/>
                <a:ea typeface="Arial" pitchFamily="-1" charset="0"/>
                <a:cs typeface="Arial" pitchFamily="-1" charset="0"/>
              </a:rPr>
              <a:t>Strategies</a:t>
            </a:r>
            <a:r>
              <a:rPr lang="en-US" sz="1000" dirty="0">
                <a:solidFill>
                  <a:srgbClr val="000000"/>
                </a:solidFill>
                <a:latin typeface="Calibri" pitchFamily="-1" charset="0"/>
                <a:ea typeface="Arial" pitchFamily="-1" charset="0"/>
                <a:cs typeface="Arial" pitchFamily="-1" charset="0"/>
              </a:rPr>
              <a:t>:</a:t>
            </a:r>
          </a:p>
          <a:p>
            <a:pPr marL="114300" indent="-114300">
              <a:defRPr/>
            </a:pPr>
            <a:endParaRPr lang="en-US" sz="1000" dirty="0">
              <a:solidFill>
                <a:srgbClr val="000000"/>
              </a:solidFill>
              <a:latin typeface="Calibri" pitchFamily="-1" charset="0"/>
              <a:ea typeface="Arial" pitchFamily="-1" charset="0"/>
              <a:cs typeface="Arial" pitchFamily="-1" charset="0"/>
            </a:endParaRPr>
          </a:p>
          <a:p>
            <a:pPr marL="114300" indent="-114300">
              <a:buFontTx/>
              <a:buChar char="•"/>
              <a:defRPr/>
            </a:pPr>
            <a:r>
              <a:rPr lang="en-US" sz="1000" dirty="0">
                <a:solidFill>
                  <a:srgbClr val="000000"/>
                </a:solidFill>
                <a:latin typeface="Calibri" pitchFamily="-1" charset="0"/>
                <a:ea typeface="Arial" pitchFamily="-1" charset="0"/>
                <a:cs typeface="Arial" pitchFamily="-1" charset="0"/>
              </a:rPr>
              <a:t>Product:  eBook for Kindle, iPad; Trade paperback </a:t>
            </a:r>
          </a:p>
          <a:p>
            <a:pPr marL="114300" indent="-114300">
              <a:buFontTx/>
              <a:buChar char="•"/>
              <a:defRPr/>
            </a:pPr>
            <a:r>
              <a:rPr lang="en-US" sz="1000" dirty="0">
                <a:solidFill>
                  <a:srgbClr val="000000"/>
                </a:solidFill>
                <a:latin typeface="Calibri" pitchFamily="-1" charset="0"/>
                <a:ea typeface="Arial" pitchFamily="-1" charset="0"/>
                <a:cs typeface="Arial" pitchFamily="-1" charset="0"/>
              </a:rPr>
              <a:t>Packaging:  cover should work as thumbnail and </a:t>
            </a:r>
            <a:r>
              <a:rPr lang="en-US" sz="1000" dirty="0" smtClean="0">
                <a:solidFill>
                  <a:srgbClr val="000000"/>
                </a:solidFill>
                <a:latin typeface="Calibri" pitchFamily="-1" charset="0"/>
                <a:ea typeface="Arial" pitchFamily="-1" charset="0"/>
                <a:cs typeface="Arial" pitchFamily="-1" charset="0"/>
              </a:rPr>
              <a:t>IRL</a:t>
            </a:r>
          </a:p>
          <a:p>
            <a:pPr marL="114300" indent="-114300">
              <a:buFontTx/>
              <a:buChar char="•"/>
              <a:defRPr/>
            </a:pPr>
            <a:r>
              <a:rPr lang="en-US" sz="1000" dirty="0">
                <a:solidFill>
                  <a:srgbClr val="000000"/>
                </a:solidFill>
                <a:latin typeface="Calibri" pitchFamily="-1" charset="0"/>
                <a:ea typeface="Arial" pitchFamily="-1" charset="0"/>
                <a:cs typeface="Arial" pitchFamily="-1" charset="0"/>
              </a:rPr>
              <a:t>Blurbs from tango and mystery </a:t>
            </a:r>
            <a:r>
              <a:rPr lang="en-US" sz="1000" dirty="0" smtClean="0">
                <a:solidFill>
                  <a:srgbClr val="000000"/>
                </a:solidFill>
                <a:latin typeface="Calibri" pitchFamily="-1" charset="0"/>
                <a:ea typeface="Arial" pitchFamily="-1" charset="0"/>
                <a:cs typeface="Arial" pitchFamily="-1" charset="0"/>
              </a:rPr>
              <a:t>authorities</a:t>
            </a:r>
          </a:p>
          <a:p>
            <a:pPr marL="114300" indent="-114300">
              <a:buFontTx/>
              <a:buChar char="•"/>
              <a:defRPr/>
            </a:pPr>
            <a:endParaRPr lang="en-US" sz="1000" dirty="0" smtClean="0">
              <a:solidFill>
                <a:srgbClr val="000000"/>
              </a:solidFill>
              <a:latin typeface="Calibri" pitchFamily="-1" charset="0"/>
              <a:ea typeface="Arial" pitchFamily="-1" charset="0"/>
              <a:cs typeface="Arial" pitchFamily="-1" charset="0"/>
            </a:endParaRPr>
          </a:p>
          <a:p>
            <a:pPr marL="114300" indent="-114300">
              <a:buFontTx/>
              <a:buChar char="•"/>
              <a:defRPr/>
            </a:pPr>
            <a:endParaRPr lang="en-US" sz="1000" dirty="0" smtClean="0">
              <a:solidFill>
                <a:srgbClr val="000000"/>
              </a:solidFill>
              <a:latin typeface="Calibri" pitchFamily="-1" charset="0"/>
              <a:ea typeface="Arial" pitchFamily="-1" charset="0"/>
              <a:cs typeface="Arial" pitchFamily="-1" charset="0"/>
            </a:endParaRPr>
          </a:p>
          <a:p>
            <a:pPr marL="114300" indent="-114300">
              <a:buFontTx/>
              <a:buChar char="•"/>
              <a:defRPr/>
            </a:pPr>
            <a:endParaRPr lang="en-US" sz="1000" dirty="0" smtClean="0">
              <a:solidFill>
                <a:srgbClr val="000000"/>
              </a:solidFill>
              <a:latin typeface="Calibri" pitchFamily="-1" charset="0"/>
              <a:ea typeface="Arial" pitchFamily="-1" charset="0"/>
              <a:cs typeface="Arial" pitchFamily="-1" charset="0"/>
            </a:endParaRPr>
          </a:p>
          <a:p>
            <a:pPr marL="114300" indent="-114300">
              <a:buFontTx/>
              <a:buChar char="•"/>
              <a:defRPr/>
            </a:pPr>
            <a:endParaRPr lang="en-US" sz="1000" dirty="0" smtClean="0">
              <a:solidFill>
                <a:srgbClr val="000000"/>
              </a:solidFill>
              <a:latin typeface="Calibri" pitchFamily="-1" charset="0"/>
              <a:ea typeface="Arial" pitchFamily="-1" charset="0"/>
              <a:cs typeface="Arial" pitchFamily="-1" charset="0"/>
            </a:endParaRPr>
          </a:p>
          <a:p>
            <a:pPr marL="114300" indent="-114300">
              <a:buFontTx/>
              <a:buChar char="•"/>
              <a:defRPr/>
            </a:pPr>
            <a:endParaRPr lang="en-US" sz="1000" dirty="0" smtClean="0">
              <a:solidFill>
                <a:srgbClr val="000000"/>
              </a:solidFill>
              <a:latin typeface="Calibri" pitchFamily="-1" charset="0"/>
              <a:ea typeface="Arial" pitchFamily="-1" charset="0"/>
              <a:cs typeface="Arial" pitchFamily="-1" charset="0"/>
            </a:endParaRPr>
          </a:p>
          <a:p>
            <a:pPr marL="114300" indent="-114300">
              <a:buFontTx/>
              <a:buChar char="•"/>
              <a:defRPr/>
            </a:pPr>
            <a:endParaRPr lang="en-US" sz="1000" dirty="0" smtClean="0">
              <a:solidFill>
                <a:srgbClr val="000000"/>
              </a:solidFill>
              <a:latin typeface="Calibri" pitchFamily="-1" charset="0"/>
              <a:ea typeface="Arial" pitchFamily="-1" charset="0"/>
              <a:cs typeface="Arial" pitchFamily="-1" charset="0"/>
            </a:endParaRPr>
          </a:p>
          <a:p>
            <a:pPr marL="114300" indent="-114300">
              <a:buFontTx/>
              <a:buChar char="•"/>
              <a:defRPr/>
            </a:pPr>
            <a:endParaRPr lang="en-US" sz="1000" dirty="0" smtClean="0">
              <a:solidFill>
                <a:srgbClr val="000000"/>
              </a:solidFill>
              <a:latin typeface="Calibri" pitchFamily="-1" charset="0"/>
              <a:ea typeface="Arial" pitchFamily="-1" charset="0"/>
              <a:cs typeface="Arial" pitchFamily="-1" charset="0"/>
            </a:endParaRPr>
          </a:p>
          <a:p>
            <a:pPr marL="114300" indent="-114300">
              <a:defRPr/>
            </a:pPr>
            <a:endParaRPr lang="en-US" sz="1000" dirty="0">
              <a:solidFill>
                <a:srgbClr val="FF0000"/>
              </a:solidFill>
              <a:latin typeface="Calibri" pitchFamily="-1" charset="0"/>
              <a:ea typeface="Arial" pitchFamily="-1" charset="0"/>
              <a:cs typeface="Arial" pitchFamily="-1" charset="0"/>
            </a:endParaRPr>
          </a:p>
        </p:txBody>
      </p:sp>
      <p:sp>
        <p:nvSpPr>
          <p:cNvPr id="24" name="Text Box 9"/>
          <p:cNvSpPr txBox="1">
            <a:spLocks noChangeArrowheads="1"/>
          </p:cNvSpPr>
          <p:nvPr/>
        </p:nvSpPr>
        <p:spPr bwMode="auto">
          <a:xfrm>
            <a:off x="381000" y="6477000"/>
            <a:ext cx="8229600" cy="304800"/>
          </a:xfrm>
          <a:prstGeom prst="rect">
            <a:avLst/>
          </a:prstGeom>
          <a:solidFill>
            <a:schemeClr val="bg1">
              <a:lumMod val="75000"/>
            </a:schemeClr>
          </a:solidFill>
          <a:ln w="9525">
            <a:noFill/>
            <a:miter lim="800000"/>
            <a:headEnd/>
            <a:tailEnd/>
          </a:ln>
        </p:spPr>
        <p:txBody>
          <a:bodyPr>
            <a:prstTxWarp prst="textNoShape">
              <a:avLst/>
            </a:prstTxWarp>
            <a:spAutoFit/>
          </a:bodyPr>
          <a:lstStyle/>
          <a:p>
            <a:pPr algn="ctr">
              <a:spcBef>
                <a:spcPct val="50000"/>
              </a:spcBef>
              <a:defRPr/>
            </a:pPr>
            <a:r>
              <a:rPr lang="en-US" sz="1400" b="1" dirty="0">
                <a:solidFill>
                  <a:srgbClr val="339933"/>
                </a:solidFill>
                <a:latin typeface="Calibri" pitchFamily="-1" charset="0"/>
                <a:ea typeface="Arial" pitchFamily="-1" charset="0"/>
                <a:cs typeface="Arial" pitchFamily="-1" charset="0"/>
              </a:rPr>
              <a:t>Tone: </a:t>
            </a:r>
            <a:r>
              <a:rPr lang="en-US" sz="1400" dirty="0">
                <a:solidFill>
                  <a:srgbClr val="000000"/>
                </a:solidFill>
                <a:latin typeface="Calibri" pitchFamily="-1" charset="0"/>
                <a:ea typeface="Arial" pitchFamily="-1" charset="0"/>
                <a:cs typeface="Arial" pitchFamily="-1" charset="0"/>
              </a:rPr>
              <a:t>authentic (tango is real), classic (follows in the tradition of the classic who-dun-its), naughty and fun  </a:t>
            </a:r>
          </a:p>
        </p:txBody>
      </p:sp>
      <p:sp>
        <p:nvSpPr>
          <p:cNvPr id="14" name="Text Box 3"/>
          <p:cNvSpPr txBox="1">
            <a:spLocks noChangeArrowheads="1"/>
          </p:cNvSpPr>
          <p:nvPr/>
        </p:nvSpPr>
        <p:spPr bwMode="auto">
          <a:xfrm>
            <a:off x="533400" y="1250950"/>
            <a:ext cx="8153400" cy="554038"/>
          </a:xfrm>
          <a:prstGeom prst="rect">
            <a:avLst/>
          </a:prstGeom>
          <a:solidFill>
            <a:schemeClr val="bg1">
              <a:lumMod val="95000"/>
            </a:schemeClr>
          </a:solidFill>
          <a:ln w="9525">
            <a:noFill/>
            <a:miter lim="800000"/>
            <a:headEnd/>
            <a:tailEnd/>
          </a:ln>
        </p:spPr>
        <p:txBody>
          <a:bodyPr>
            <a:prstTxWarp prst="textNoShape">
              <a:avLst/>
            </a:prstTxWarp>
            <a:spAutoFit/>
          </a:bodyPr>
          <a:lstStyle/>
          <a:p>
            <a:pPr>
              <a:defRPr/>
            </a:pPr>
            <a:r>
              <a:rPr lang="en-US" sz="1000" b="1" dirty="0">
                <a:solidFill>
                  <a:srgbClr val="339933"/>
                </a:solidFill>
                <a:latin typeface="Calibri" pitchFamily="-1" charset="0"/>
                <a:ea typeface="Arial" pitchFamily="-1" charset="0"/>
                <a:cs typeface="Arial" pitchFamily="-1" charset="0"/>
              </a:rPr>
              <a:t>Strategy: </a:t>
            </a:r>
            <a:r>
              <a:rPr lang="en-US" sz="1000" dirty="0">
                <a:solidFill>
                  <a:srgbClr val="000000"/>
                </a:solidFill>
                <a:latin typeface="Calibri" pitchFamily="-1" charset="0"/>
                <a:ea typeface="Arial" pitchFamily="-1" charset="0"/>
                <a:cs typeface="Arial" pitchFamily="-1" charset="0"/>
              </a:rPr>
              <a:t>Build relationships with potential tango and mystery influencers and readers using their media and </a:t>
            </a:r>
            <a:r>
              <a:rPr lang="ja-JP" altLang="en-US" sz="1000" dirty="0">
                <a:solidFill>
                  <a:srgbClr val="000000"/>
                </a:solidFill>
                <a:latin typeface="Calibri" pitchFamily="-1" charset="0"/>
                <a:ea typeface="Arial" pitchFamily="-1" charset="0"/>
                <a:cs typeface="Arial" pitchFamily="-1" charset="0"/>
              </a:rPr>
              <a:t>“</a:t>
            </a:r>
            <a:r>
              <a:rPr lang="en-US" altLang="ja-JP" sz="1000" dirty="0">
                <a:solidFill>
                  <a:srgbClr val="000000"/>
                </a:solidFill>
                <a:latin typeface="Calibri" pitchFamily="-1" charset="0"/>
                <a:ea typeface="Arial" pitchFamily="-1" charset="0"/>
                <a:cs typeface="Arial" pitchFamily="-1" charset="0"/>
              </a:rPr>
              <a:t>reciprocal currency</a:t>
            </a:r>
            <a:r>
              <a:rPr lang="ja-JP" altLang="en-US" sz="1000" dirty="0">
                <a:solidFill>
                  <a:srgbClr val="000000"/>
                </a:solidFill>
                <a:latin typeface="Calibri" pitchFamily="-1" charset="0"/>
                <a:ea typeface="Arial" pitchFamily="-1" charset="0"/>
                <a:cs typeface="Arial" pitchFamily="-1" charset="0"/>
              </a:rPr>
              <a:t>”</a:t>
            </a:r>
            <a:r>
              <a:rPr lang="en-US" altLang="ja-JP" sz="1000" dirty="0">
                <a:solidFill>
                  <a:srgbClr val="000000"/>
                </a:solidFill>
                <a:latin typeface="Calibri" pitchFamily="-1" charset="0"/>
                <a:ea typeface="Arial" pitchFamily="-1" charset="0"/>
                <a:cs typeface="Arial" pitchFamily="-1" charset="0"/>
              </a:rPr>
              <a:t> of choice. Lead with the tango community, and Lisa</a:t>
            </a:r>
            <a:r>
              <a:rPr lang="ja-JP" altLang="en-US" sz="1000" dirty="0">
                <a:solidFill>
                  <a:srgbClr val="000000"/>
                </a:solidFill>
                <a:latin typeface="Calibri" pitchFamily="-1" charset="0"/>
                <a:ea typeface="Arial" pitchFamily="-1" charset="0"/>
                <a:cs typeface="Arial" pitchFamily="-1" charset="0"/>
              </a:rPr>
              <a:t>’</a:t>
            </a:r>
            <a:r>
              <a:rPr lang="en-US" altLang="ja-JP" sz="1000" dirty="0">
                <a:solidFill>
                  <a:srgbClr val="000000"/>
                </a:solidFill>
                <a:latin typeface="Calibri" pitchFamily="-1" charset="0"/>
                <a:ea typeface="Arial" pitchFamily="-1" charset="0"/>
                <a:cs typeface="Arial" pitchFamily="-1" charset="0"/>
              </a:rPr>
              <a:t>s personal network. Heavy-up efforts in select markets where tango and mystery readership intersect to build critical mass and momentum. </a:t>
            </a:r>
            <a:endParaRPr lang="en-US" sz="1000" dirty="0">
              <a:solidFill>
                <a:srgbClr val="000000"/>
              </a:solidFill>
              <a:latin typeface="Calibri" pitchFamily="-1" charset="0"/>
              <a:ea typeface="Arial" pitchFamily="-1" charset="0"/>
              <a:cs typeface="Arial" pitchFamily="-1" charset="0"/>
            </a:endParaRPr>
          </a:p>
        </p:txBody>
      </p:sp>
      <p:sp>
        <p:nvSpPr>
          <p:cNvPr id="15" name="Text Box 3"/>
          <p:cNvSpPr txBox="1">
            <a:spLocks noChangeArrowheads="1"/>
          </p:cNvSpPr>
          <p:nvPr/>
        </p:nvSpPr>
        <p:spPr bwMode="auto">
          <a:xfrm>
            <a:off x="533400" y="533400"/>
            <a:ext cx="8153400" cy="707886"/>
          </a:xfrm>
          <a:prstGeom prst="rect">
            <a:avLst/>
          </a:prstGeom>
          <a:solidFill>
            <a:schemeClr val="bg1">
              <a:lumMod val="75000"/>
            </a:schemeClr>
          </a:solidFill>
          <a:ln w="9525">
            <a:noFill/>
            <a:miter lim="800000"/>
            <a:headEnd/>
            <a:tailEnd/>
          </a:ln>
        </p:spPr>
        <p:txBody>
          <a:bodyPr>
            <a:prstTxWarp prst="textNoShape">
              <a:avLst/>
            </a:prstTxWarp>
            <a:spAutoFit/>
          </a:bodyPr>
          <a:lstStyle/>
          <a:p>
            <a:pPr>
              <a:defRPr/>
            </a:pPr>
            <a:r>
              <a:rPr lang="en-US" sz="1000" b="1" dirty="0">
                <a:solidFill>
                  <a:srgbClr val="339933"/>
                </a:solidFill>
                <a:latin typeface="Calibri" pitchFamily="-1" charset="0"/>
                <a:ea typeface="Calibri" pitchFamily="-1" charset="0"/>
                <a:cs typeface="Calibri" pitchFamily="-1" charset="0"/>
              </a:rPr>
              <a:t>Positioning:  </a:t>
            </a:r>
            <a:r>
              <a:rPr lang="en-US" sz="1000" dirty="0">
                <a:latin typeface="Calibri" pitchFamily="-1" charset="0"/>
                <a:ea typeface="Calibri" pitchFamily="-1" charset="0"/>
                <a:cs typeface="Calibri" pitchFamily="-1" charset="0"/>
              </a:rPr>
              <a:t>DOHF is targeted to the tango community and to readers 30+  who enjoy </a:t>
            </a:r>
            <a:r>
              <a:rPr lang="ja-JP" altLang="en-US" sz="1000" dirty="0">
                <a:latin typeface="Calibri" pitchFamily="-1" charset="0"/>
                <a:ea typeface="Calibri" pitchFamily="-1" charset="0"/>
                <a:cs typeface="Calibri" pitchFamily="-1" charset="0"/>
              </a:rPr>
              <a:t>“</a:t>
            </a:r>
            <a:r>
              <a:rPr lang="en-US" altLang="ja-JP" sz="1000" dirty="0">
                <a:latin typeface="Calibri" pitchFamily="-1" charset="0"/>
                <a:ea typeface="Calibri" pitchFamily="-1" charset="0"/>
                <a:cs typeface="Calibri" pitchFamily="-1" charset="0"/>
              </a:rPr>
              <a:t>classic</a:t>
            </a:r>
            <a:r>
              <a:rPr lang="ja-JP" altLang="en-US" sz="1000" dirty="0">
                <a:latin typeface="Calibri" pitchFamily="-1" charset="0"/>
                <a:ea typeface="Calibri" pitchFamily="-1" charset="0"/>
                <a:cs typeface="Calibri" pitchFamily="-1" charset="0"/>
              </a:rPr>
              <a:t>”</a:t>
            </a:r>
            <a:r>
              <a:rPr lang="en-US" altLang="ja-JP" sz="1000" dirty="0">
                <a:latin typeface="Calibri" pitchFamily="-1" charset="0"/>
                <a:ea typeface="Calibri" pitchFamily="-1" charset="0"/>
                <a:cs typeface="Calibri" pitchFamily="-1" charset="0"/>
              </a:rPr>
              <a:t> mysteries that fall between </a:t>
            </a:r>
            <a:r>
              <a:rPr lang="ja-JP" altLang="en-US" sz="1000" dirty="0" smtClean="0">
                <a:latin typeface="Calibri" pitchFamily="-1" charset="0"/>
                <a:ea typeface="Calibri" pitchFamily="-1" charset="0"/>
                <a:cs typeface="Calibri" pitchFamily="-1" charset="0"/>
              </a:rPr>
              <a:t>“</a:t>
            </a:r>
            <a:r>
              <a:rPr lang="en-US" altLang="ja-JP" sz="1000" dirty="0" smtClean="0">
                <a:latin typeface="Calibri" pitchFamily="-1" charset="0"/>
                <a:ea typeface="Calibri" pitchFamily="-1" charset="0"/>
                <a:cs typeface="Calibri" pitchFamily="-1" charset="0"/>
              </a:rPr>
              <a:t>cozy</a:t>
            </a:r>
            <a:r>
              <a:rPr lang="ja-JP" altLang="en-US" sz="1000" dirty="0" smtClean="0">
                <a:latin typeface="Calibri" pitchFamily="-1" charset="0"/>
                <a:ea typeface="Calibri" pitchFamily="-1" charset="0"/>
                <a:cs typeface="Calibri" pitchFamily="-1" charset="0"/>
              </a:rPr>
              <a:t>”</a:t>
            </a:r>
            <a:r>
              <a:rPr lang="en-US" altLang="ja-JP" sz="1000" dirty="0" smtClean="0">
                <a:latin typeface="Calibri" pitchFamily="-1" charset="0"/>
                <a:ea typeface="Calibri" pitchFamily="-1" charset="0"/>
                <a:cs typeface="Calibri" pitchFamily="-1" charset="0"/>
              </a:rPr>
              <a:t> </a:t>
            </a:r>
            <a:r>
              <a:rPr lang="en-US" altLang="ja-JP" sz="1000" dirty="0">
                <a:latin typeface="Calibri" pitchFamily="-1" charset="0"/>
                <a:ea typeface="Calibri" pitchFamily="-1" charset="0"/>
                <a:cs typeface="Calibri" pitchFamily="-1" charset="0"/>
              </a:rPr>
              <a:t>and hardboiled police procedurals, that immerse them in an exciting, glamorous world.  Examples: Ngaio Marsh (theatre), Elizabeth Peters (archaeology), Peter Lewis (wine), Rosemary Harris (gardening). DOHF should transport people to the tango world, with all its elements of passion, seduction and betrayal. DOHF may also eventually appeal to people who watch dance shows and to Castle/Bones fans, who enjoy the relationship angle.</a:t>
            </a:r>
            <a:endParaRPr lang="en-US" sz="1000" dirty="0">
              <a:latin typeface="Calibri" pitchFamily="-1" charset="0"/>
              <a:ea typeface="Calibri" pitchFamily="-1" charset="0"/>
              <a:cs typeface="Calibri" pitchFamily="-1" charset="0"/>
            </a:endParaRPr>
          </a:p>
        </p:txBody>
      </p:sp>
      <p:sp>
        <p:nvSpPr>
          <p:cNvPr id="2" name="TextBox 1"/>
          <p:cNvSpPr txBox="1"/>
          <p:nvPr/>
        </p:nvSpPr>
        <p:spPr>
          <a:xfrm>
            <a:off x="533400" y="1803400"/>
            <a:ext cx="8153400" cy="254000"/>
          </a:xfrm>
          <a:prstGeom prst="rect">
            <a:avLst/>
          </a:prstGeom>
          <a:solidFill>
            <a:schemeClr val="bg1">
              <a:lumMod val="75000"/>
            </a:schemeClr>
          </a:solidFill>
        </p:spPr>
        <p:txBody>
          <a:bodyPr>
            <a:spAutoFit/>
          </a:bodyPr>
          <a:lstStyle/>
          <a:p>
            <a:pPr algn="ctr">
              <a:defRPr/>
            </a:pPr>
            <a:r>
              <a:rPr lang="en-US" sz="1050" b="1" dirty="0">
                <a:solidFill>
                  <a:srgbClr val="339933"/>
                </a:solidFill>
                <a:latin typeface="Calibri" charset="0"/>
                <a:ea typeface="ＭＳ Ｐゴシック" charset="0"/>
                <a:cs typeface="Arial" charset="0"/>
              </a:rPr>
              <a:t>Overarching Objective: </a:t>
            </a:r>
            <a:r>
              <a:rPr lang="en-US" sz="1050" dirty="0">
                <a:solidFill>
                  <a:srgbClr val="000000"/>
                </a:solidFill>
                <a:latin typeface="Calibri" charset="0"/>
                <a:ea typeface="ＭＳ Ｐゴシック" charset="0"/>
                <a:cs typeface="Arial" charset="0"/>
              </a:rPr>
              <a:t>Sell 10,000 copies in 3 years.</a:t>
            </a:r>
          </a:p>
        </p:txBody>
      </p:sp>
    </p:spTree>
    <p:extLst>
      <p:ext uri="{BB962C8B-B14F-4D97-AF65-F5344CB8AC3E}">
        <p14:creationId xmlns:p14="http://schemas.microsoft.com/office/powerpoint/2010/main" val="42491581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Website – Online to Personal</a:t>
            </a:r>
            <a:endParaRPr lang="en-US" sz="3200" b="1" dirty="0"/>
          </a:p>
        </p:txBody>
      </p:sp>
      <p:sp>
        <p:nvSpPr>
          <p:cNvPr id="3" name="Slide Number Placeholder 2"/>
          <p:cNvSpPr>
            <a:spLocks noGrp="1"/>
          </p:cNvSpPr>
          <p:nvPr>
            <p:ph type="sldNum" sz="quarter" idx="12"/>
          </p:nvPr>
        </p:nvSpPr>
        <p:spPr/>
        <p:txBody>
          <a:bodyPr/>
          <a:lstStyle/>
          <a:p>
            <a:fld id="{8019F1B4-90E2-413E-9515-212204C1C5D3}" type="slidenum">
              <a:rPr lang="en-US" smtClean="0"/>
              <a:pPr/>
              <a:t>17</a:t>
            </a:fld>
            <a:endParaRPr lang="en-US"/>
          </a:p>
        </p:txBody>
      </p:sp>
      <p:pic>
        <p:nvPicPr>
          <p:cNvPr id="5" name="Picture 2" descr="C:\Users\Katherine\Downloads\Booktrope_logo_final2 - Copy.jpg"/>
          <p:cNvPicPr>
            <a:picLocks noChangeAspect="1" noChangeArrowheads="1"/>
          </p:cNvPicPr>
          <p:nvPr/>
        </p:nvPicPr>
        <p:blipFill>
          <a:blip r:embed="rId3" cstate="print"/>
          <a:srcRect/>
          <a:stretch>
            <a:fillRect/>
          </a:stretch>
        </p:blipFill>
        <p:spPr bwMode="auto">
          <a:xfrm>
            <a:off x="7391400" y="6248400"/>
            <a:ext cx="1524000" cy="428040"/>
          </a:xfrm>
          <a:prstGeom prst="rect">
            <a:avLst/>
          </a:prstGeom>
          <a:noFill/>
        </p:spPr>
      </p:pic>
      <p:pic>
        <p:nvPicPr>
          <p:cNvPr id="6" name="Picture 5" descr="Screen Shot 2014-07-14 at 5.38.38 PM.png"/>
          <p:cNvPicPr>
            <a:picLocks noChangeAspect="1"/>
          </p:cNvPicPr>
          <p:nvPr/>
        </p:nvPicPr>
        <p:blipFill>
          <a:blip r:embed="rId4"/>
          <a:stretch>
            <a:fillRect/>
          </a:stretch>
        </p:blipFill>
        <p:spPr>
          <a:xfrm>
            <a:off x="152399" y="1300691"/>
            <a:ext cx="7620001" cy="4185709"/>
          </a:xfrm>
          <a:prstGeom prst="rect">
            <a:avLst/>
          </a:prstGeom>
        </p:spPr>
      </p:pic>
      <p:pic>
        <p:nvPicPr>
          <p:cNvPr id="7" name="Content Placeholder 13" descr="Screen Shot 2014-06-23 at 4.34.14 PM.png"/>
          <p:cNvPicPr>
            <a:picLocks noChangeAspect="1"/>
          </p:cNvPicPr>
          <p:nvPr/>
        </p:nvPicPr>
        <p:blipFill>
          <a:blip r:embed="rId5"/>
          <a:srcRect l="-1779" r="-1779"/>
          <a:stretch>
            <a:fillRect/>
          </a:stretch>
        </p:blipFill>
        <p:spPr>
          <a:xfrm>
            <a:off x="1620181" y="1732941"/>
            <a:ext cx="7230175" cy="3976318"/>
          </a:xfrm>
          <a:prstGeom prst="rect">
            <a:avLst/>
          </a:prstGeom>
        </p:spPr>
      </p:pic>
      <p:pic>
        <p:nvPicPr>
          <p:cNvPr id="8" name="Picture 7" descr="Screen Shot 2014-06-23 at 4.33.58 PM.png"/>
          <p:cNvPicPr>
            <a:picLocks noChangeAspect="1"/>
          </p:cNvPicPr>
          <p:nvPr/>
        </p:nvPicPr>
        <p:blipFill>
          <a:blip r:embed="rId6"/>
          <a:stretch>
            <a:fillRect/>
          </a:stretch>
        </p:blipFill>
        <p:spPr>
          <a:xfrm>
            <a:off x="578780" y="2590801"/>
            <a:ext cx="6774161" cy="3871620"/>
          </a:xfrm>
          <a:prstGeom prst="rect">
            <a:avLst/>
          </a:prstGeom>
        </p:spPr>
      </p:pic>
      <p:pic>
        <p:nvPicPr>
          <p:cNvPr id="9" name="Picture 8" descr="Screen Shot 2014-07-14 at 5.43.14 PM.png"/>
          <p:cNvPicPr>
            <a:picLocks noChangeAspect="1"/>
          </p:cNvPicPr>
          <p:nvPr/>
        </p:nvPicPr>
        <p:blipFill>
          <a:blip r:embed="rId7"/>
          <a:stretch>
            <a:fillRect/>
          </a:stretch>
        </p:blipFill>
        <p:spPr>
          <a:xfrm>
            <a:off x="2076450" y="387879"/>
            <a:ext cx="4991100" cy="6235701"/>
          </a:xfrm>
          <a:prstGeom prst="rect">
            <a:avLst/>
          </a:prstGeom>
        </p:spPr>
      </p:pic>
    </p:spTree>
    <p:extLst>
      <p:ext uri="{BB962C8B-B14F-4D97-AF65-F5344CB8AC3E}">
        <p14:creationId xmlns:p14="http://schemas.microsoft.com/office/powerpoint/2010/main" val="3886762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Blog (yours) - Content</a:t>
            </a:r>
            <a:endParaRPr lang="en-US" sz="3200" b="1" dirty="0"/>
          </a:p>
        </p:txBody>
      </p:sp>
      <p:sp>
        <p:nvSpPr>
          <p:cNvPr id="3" name="Slide Number Placeholder 2"/>
          <p:cNvSpPr>
            <a:spLocks noGrp="1"/>
          </p:cNvSpPr>
          <p:nvPr>
            <p:ph type="sldNum" sz="quarter" idx="12"/>
          </p:nvPr>
        </p:nvSpPr>
        <p:spPr/>
        <p:txBody>
          <a:bodyPr/>
          <a:lstStyle/>
          <a:p>
            <a:fld id="{8019F1B4-90E2-413E-9515-212204C1C5D3}" type="slidenum">
              <a:rPr lang="en-US" smtClean="0"/>
              <a:pPr/>
              <a:t>18</a:t>
            </a:fld>
            <a:endParaRPr lang="en-US"/>
          </a:p>
        </p:txBody>
      </p:sp>
      <p:pic>
        <p:nvPicPr>
          <p:cNvPr id="5" name="Picture 2" descr="C:\Users\Katherine\Downloads\Booktrope_logo_final2 - Copy.jpg"/>
          <p:cNvPicPr>
            <a:picLocks noChangeAspect="1" noChangeArrowheads="1"/>
          </p:cNvPicPr>
          <p:nvPr/>
        </p:nvPicPr>
        <p:blipFill>
          <a:blip r:embed="rId3" cstate="print"/>
          <a:srcRect/>
          <a:stretch>
            <a:fillRect/>
          </a:stretch>
        </p:blipFill>
        <p:spPr bwMode="auto">
          <a:xfrm>
            <a:off x="7391400" y="6248400"/>
            <a:ext cx="1524000" cy="428040"/>
          </a:xfrm>
          <a:prstGeom prst="rect">
            <a:avLst/>
          </a:prstGeom>
          <a:noFill/>
        </p:spPr>
      </p:pic>
      <p:pic>
        <p:nvPicPr>
          <p:cNvPr id="6" name="Picture 5"/>
          <p:cNvPicPr>
            <a:picLocks noChangeAspect="1"/>
          </p:cNvPicPr>
          <p:nvPr/>
        </p:nvPicPr>
        <p:blipFill>
          <a:blip r:embed="rId4"/>
          <a:stretch>
            <a:fillRect/>
          </a:stretch>
        </p:blipFill>
        <p:spPr>
          <a:xfrm>
            <a:off x="118534" y="1247775"/>
            <a:ext cx="8602133" cy="4838700"/>
          </a:xfrm>
          <a:prstGeom prst="rect">
            <a:avLst/>
          </a:prstGeom>
        </p:spPr>
      </p:pic>
      <p:pic>
        <p:nvPicPr>
          <p:cNvPr id="7" name="Picture 6"/>
          <p:cNvPicPr>
            <a:picLocks noChangeAspect="1"/>
          </p:cNvPicPr>
          <p:nvPr/>
        </p:nvPicPr>
        <p:blipFill>
          <a:blip r:embed="rId5"/>
          <a:stretch>
            <a:fillRect/>
          </a:stretch>
        </p:blipFill>
        <p:spPr>
          <a:xfrm>
            <a:off x="762000" y="2029660"/>
            <a:ext cx="8281924" cy="4658583"/>
          </a:xfrm>
          <a:prstGeom prst="rect">
            <a:avLst/>
          </a:prstGeom>
        </p:spPr>
      </p:pic>
    </p:spTree>
    <p:extLst>
      <p:ext uri="{BB962C8B-B14F-4D97-AF65-F5344CB8AC3E}">
        <p14:creationId xmlns:p14="http://schemas.microsoft.com/office/powerpoint/2010/main" val="3579033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Blog/Website (others) - Content</a:t>
            </a:r>
            <a:endParaRPr lang="en-US" sz="3200" b="1" dirty="0"/>
          </a:p>
        </p:txBody>
      </p:sp>
      <p:sp>
        <p:nvSpPr>
          <p:cNvPr id="3" name="Slide Number Placeholder 2"/>
          <p:cNvSpPr>
            <a:spLocks noGrp="1"/>
          </p:cNvSpPr>
          <p:nvPr>
            <p:ph type="sldNum" sz="quarter" idx="12"/>
          </p:nvPr>
        </p:nvSpPr>
        <p:spPr/>
        <p:txBody>
          <a:bodyPr/>
          <a:lstStyle/>
          <a:p>
            <a:fld id="{8019F1B4-90E2-413E-9515-212204C1C5D3}" type="slidenum">
              <a:rPr lang="en-US" smtClean="0"/>
              <a:pPr/>
              <a:t>19</a:t>
            </a:fld>
            <a:endParaRPr lang="en-US" dirty="0"/>
          </a:p>
        </p:txBody>
      </p:sp>
      <p:pic>
        <p:nvPicPr>
          <p:cNvPr id="5" name="Picture 2" descr="C:\Users\Katherine\Downloads\Booktrope_logo_final2 - Copy.jpg"/>
          <p:cNvPicPr>
            <a:picLocks noChangeAspect="1" noChangeArrowheads="1"/>
          </p:cNvPicPr>
          <p:nvPr/>
        </p:nvPicPr>
        <p:blipFill>
          <a:blip r:embed="rId3" cstate="print"/>
          <a:srcRect/>
          <a:stretch>
            <a:fillRect/>
          </a:stretch>
        </p:blipFill>
        <p:spPr bwMode="auto">
          <a:xfrm>
            <a:off x="7391400" y="6248400"/>
            <a:ext cx="1524000" cy="428040"/>
          </a:xfrm>
          <a:prstGeom prst="rect">
            <a:avLst/>
          </a:prstGeom>
          <a:noFill/>
        </p:spPr>
      </p:pic>
      <p:pic>
        <p:nvPicPr>
          <p:cNvPr id="6" name="Picture 5" descr="Screen Shot 2014-07-08 at 4.32.58 PM.png"/>
          <p:cNvPicPr>
            <a:picLocks noChangeAspect="1"/>
          </p:cNvPicPr>
          <p:nvPr/>
        </p:nvPicPr>
        <p:blipFill>
          <a:blip r:embed="rId4"/>
          <a:stretch>
            <a:fillRect/>
          </a:stretch>
        </p:blipFill>
        <p:spPr>
          <a:xfrm>
            <a:off x="273050" y="1875032"/>
            <a:ext cx="3975100" cy="2176267"/>
          </a:xfrm>
          <a:prstGeom prst="rect">
            <a:avLst/>
          </a:prstGeom>
        </p:spPr>
      </p:pic>
      <p:pic>
        <p:nvPicPr>
          <p:cNvPr id="7" name="Picture 6" descr="Screen Shot 2014-07-08 at 4.31.47 PM.png"/>
          <p:cNvPicPr>
            <a:picLocks noChangeAspect="1"/>
          </p:cNvPicPr>
          <p:nvPr/>
        </p:nvPicPr>
        <p:blipFill>
          <a:blip r:embed="rId5"/>
          <a:stretch>
            <a:fillRect/>
          </a:stretch>
        </p:blipFill>
        <p:spPr>
          <a:xfrm>
            <a:off x="4694551" y="1875032"/>
            <a:ext cx="4449449" cy="3902075"/>
          </a:xfrm>
          <a:prstGeom prst="rect">
            <a:avLst/>
          </a:prstGeom>
        </p:spPr>
      </p:pic>
      <p:pic>
        <p:nvPicPr>
          <p:cNvPr id="8" name="Picture 7" descr="Screen Shot 2014-07-08 at 4.30.36 PM.png"/>
          <p:cNvPicPr>
            <a:picLocks noChangeAspect="1"/>
          </p:cNvPicPr>
          <p:nvPr/>
        </p:nvPicPr>
        <p:blipFill>
          <a:blip r:embed="rId6"/>
          <a:stretch>
            <a:fillRect/>
          </a:stretch>
        </p:blipFill>
        <p:spPr>
          <a:xfrm>
            <a:off x="299376" y="4196595"/>
            <a:ext cx="1779795" cy="1823205"/>
          </a:xfrm>
          <a:prstGeom prst="rect">
            <a:avLst/>
          </a:prstGeom>
        </p:spPr>
      </p:pic>
      <p:pic>
        <p:nvPicPr>
          <p:cNvPr id="9" name="Picture 8" descr="Screen Shot 2014-07-08 at 4.29.25 PM.png"/>
          <p:cNvPicPr>
            <a:picLocks noChangeAspect="1"/>
          </p:cNvPicPr>
          <p:nvPr/>
        </p:nvPicPr>
        <p:blipFill>
          <a:blip r:embed="rId7"/>
          <a:stretch>
            <a:fillRect/>
          </a:stretch>
        </p:blipFill>
        <p:spPr>
          <a:xfrm>
            <a:off x="2222500" y="4203700"/>
            <a:ext cx="2390026" cy="1773433"/>
          </a:xfrm>
          <a:prstGeom prst="rect">
            <a:avLst/>
          </a:prstGeom>
        </p:spPr>
      </p:pic>
    </p:spTree>
    <p:extLst>
      <p:ext uri="{BB962C8B-B14F-4D97-AF65-F5344CB8AC3E}">
        <p14:creationId xmlns:p14="http://schemas.microsoft.com/office/powerpoint/2010/main" val="17238006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Answer to the #1 Question I hear…</a:t>
            </a:r>
            <a:endParaRPr lang="en-US" sz="3200" b="1" dirty="0"/>
          </a:p>
        </p:txBody>
      </p:sp>
      <p:sp>
        <p:nvSpPr>
          <p:cNvPr id="3" name="Slide Number Placeholder 2"/>
          <p:cNvSpPr>
            <a:spLocks noGrp="1"/>
          </p:cNvSpPr>
          <p:nvPr>
            <p:ph type="sldNum" sz="quarter" idx="12"/>
          </p:nvPr>
        </p:nvSpPr>
        <p:spPr/>
        <p:txBody>
          <a:bodyPr/>
          <a:lstStyle/>
          <a:p>
            <a:fld id="{8019F1B4-90E2-413E-9515-212204C1C5D3}" type="slidenum">
              <a:rPr lang="en-US" smtClean="0"/>
              <a:pPr/>
              <a:t>2</a:t>
            </a:fld>
            <a:endParaRPr lang="en-US" dirty="0"/>
          </a:p>
        </p:txBody>
      </p:sp>
      <p:pic>
        <p:nvPicPr>
          <p:cNvPr id="5" name="Picture 2" descr="C:\Users\Katherine\Downloads\Booktrope_logo_final2 - Copy.jpg"/>
          <p:cNvPicPr>
            <a:picLocks noChangeAspect="1" noChangeArrowheads="1"/>
          </p:cNvPicPr>
          <p:nvPr/>
        </p:nvPicPr>
        <p:blipFill>
          <a:blip r:embed="rId3" cstate="print"/>
          <a:srcRect/>
          <a:stretch>
            <a:fillRect/>
          </a:stretch>
        </p:blipFill>
        <p:spPr bwMode="auto">
          <a:xfrm>
            <a:off x="7391400" y="6248400"/>
            <a:ext cx="1524000" cy="428040"/>
          </a:xfrm>
          <a:prstGeom prst="rect">
            <a:avLst/>
          </a:prstGeom>
          <a:noFill/>
        </p:spPr>
      </p:pic>
      <p:sp>
        <p:nvSpPr>
          <p:cNvPr id="6" name="TextBox 5"/>
          <p:cNvSpPr txBox="1"/>
          <p:nvPr/>
        </p:nvSpPr>
        <p:spPr>
          <a:xfrm>
            <a:off x="228600" y="2438400"/>
            <a:ext cx="8915400" cy="1200329"/>
          </a:xfrm>
          <a:prstGeom prst="rect">
            <a:avLst/>
          </a:prstGeom>
          <a:noFill/>
        </p:spPr>
        <p:txBody>
          <a:bodyPr wrap="square" rtlCol="0">
            <a:spAutoFit/>
          </a:bodyPr>
          <a:lstStyle/>
          <a:p>
            <a:pPr algn="ctr"/>
            <a:endParaRPr lang="en-US" sz="3600" dirty="0" smtClean="0"/>
          </a:p>
          <a:p>
            <a:pPr algn="ctr"/>
            <a:r>
              <a:rPr lang="en-US" sz="3600" dirty="0" smtClean="0"/>
              <a:t>Right now</a:t>
            </a:r>
            <a:endParaRPr lang="en-US" sz="3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Author Central (Amazon)</a:t>
            </a:r>
            <a:endParaRPr lang="en-US" sz="3200" b="1" dirty="0"/>
          </a:p>
        </p:txBody>
      </p:sp>
      <p:sp>
        <p:nvSpPr>
          <p:cNvPr id="3" name="Slide Number Placeholder 2"/>
          <p:cNvSpPr>
            <a:spLocks noGrp="1"/>
          </p:cNvSpPr>
          <p:nvPr>
            <p:ph type="sldNum" sz="quarter" idx="12"/>
          </p:nvPr>
        </p:nvSpPr>
        <p:spPr/>
        <p:txBody>
          <a:bodyPr/>
          <a:lstStyle/>
          <a:p>
            <a:fld id="{8019F1B4-90E2-413E-9515-212204C1C5D3}" type="slidenum">
              <a:rPr lang="en-US" smtClean="0"/>
              <a:pPr/>
              <a:t>20</a:t>
            </a:fld>
            <a:endParaRPr lang="en-US" dirty="0"/>
          </a:p>
        </p:txBody>
      </p:sp>
      <p:pic>
        <p:nvPicPr>
          <p:cNvPr id="5" name="Picture 2" descr="C:\Users\Katherine\Downloads\Booktrope_logo_final2 - Copy.jpg"/>
          <p:cNvPicPr>
            <a:picLocks noChangeAspect="1" noChangeArrowheads="1"/>
          </p:cNvPicPr>
          <p:nvPr/>
        </p:nvPicPr>
        <p:blipFill>
          <a:blip r:embed="rId3" cstate="print"/>
          <a:srcRect/>
          <a:stretch>
            <a:fillRect/>
          </a:stretch>
        </p:blipFill>
        <p:spPr bwMode="auto">
          <a:xfrm>
            <a:off x="7391400" y="6248400"/>
            <a:ext cx="1524000" cy="428040"/>
          </a:xfrm>
          <a:prstGeom prst="rect">
            <a:avLst/>
          </a:prstGeom>
          <a:noFill/>
        </p:spPr>
      </p:pic>
      <p:pic>
        <p:nvPicPr>
          <p:cNvPr id="6" name="Content Placeholder 3" descr="Screen Shot 2014-07-07 at 3.33.32 PM.png"/>
          <p:cNvPicPr>
            <a:picLocks noChangeAspect="1"/>
          </p:cNvPicPr>
          <p:nvPr/>
        </p:nvPicPr>
        <p:blipFill>
          <a:blip r:embed="rId4"/>
          <a:srcRect t="-1877" b="-1877"/>
          <a:stretch>
            <a:fillRect/>
          </a:stretch>
        </p:blipFill>
        <p:spPr>
          <a:xfrm>
            <a:off x="457200" y="1447800"/>
            <a:ext cx="8229600" cy="4525963"/>
          </a:xfrm>
          <a:prstGeom prst="rect">
            <a:avLst/>
          </a:prstGeom>
        </p:spPr>
      </p:pic>
    </p:spTree>
    <p:extLst>
      <p:ext uri="{BB962C8B-B14F-4D97-AF65-F5344CB8AC3E}">
        <p14:creationId xmlns:p14="http://schemas.microsoft.com/office/powerpoint/2010/main" val="10516478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Social Media Presence</a:t>
            </a:r>
            <a:endParaRPr lang="en-US" sz="3200" b="1" dirty="0"/>
          </a:p>
        </p:txBody>
      </p:sp>
      <p:sp>
        <p:nvSpPr>
          <p:cNvPr id="3" name="Slide Number Placeholder 2"/>
          <p:cNvSpPr>
            <a:spLocks noGrp="1"/>
          </p:cNvSpPr>
          <p:nvPr>
            <p:ph type="sldNum" sz="quarter" idx="12"/>
          </p:nvPr>
        </p:nvSpPr>
        <p:spPr/>
        <p:txBody>
          <a:bodyPr/>
          <a:lstStyle/>
          <a:p>
            <a:fld id="{8019F1B4-90E2-413E-9515-212204C1C5D3}" type="slidenum">
              <a:rPr lang="en-US" smtClean="0"/>
              <a:pPr/>
              <a:t>21</a:t>
            </a:fld>
            <a:endParaRPr lang="en-US" dirty="0"/>
          </a:p>
        </p:txBody>
      </p:sp>
      <p:pic>
        <p:nvPicPr>
          <p:cNvPr id="5" name="Picture 2" descr="C:\Users\Katherine\Downloads\Booktrope_logo_final2 - Copy.jpg"/>
          <p:cNvPicPr>
            <a:picLocks noChangeAspect="1" noChangeArrowheads="1"/>
          </p:cNvPicPr>
          <p:nvPr/>
        </p:nvPicPr>
        <p:blipFill>
          <a:blip r:embed="rId3" cstate="print"/>
          <a:srcRect/>
          <a:stretch>
            <a:fillRect/>
          </a:stretch>
        </p:blipFill>
        <p:spPr bwMode="auto">
          <a:xfrm>
            <a:off x="7391400" y="6248400"/>
            <a:ext cx="1524000" cy="428040"/>
          </a:xfrm>
          <a:prstGeom prst="rect">
            <a:avLst/>
          </a:prstGeom>
          <a:noFill/>
        </p:spPr>
      </p:pic>
      <p:pic>
        <p:nvPicPr>
          <p:cNvPr id="7" name="Picture 6" descr="FB F.jpg"/>
          <p:cNvPicPr>
            <a:picLocks noChangeAspect="1"/>
          </p:cNvPicPr>
          <p:nvPr/>
        </p:nvPicPr>
        <p:blipFill>
          <a:blip r:embed="rId4" cstate="print"/>
          <a:stretch>
            <a:fillRect/>
          </a:stretch>
        </p:blipFill>
        <p:spPr>
          <a:xfrm>
            <a:off x="533400" y="1676400"/>
            <a:ext cx="1905000" cy="1905000"/>
          </a:xfrm>
          <a:prstGeom prst="rect">
            <a:avLst/>
          </a:prstGeom>
        </p:spPr>
      </p:pic>
      <p:pic>
        <p:nvPicPr>
          <p:cNvPr id="8" name="Picture 7" descr="LinkedIn logo.jpg"/>
          <p:cNvPicPr>
            <a:picLocks noChangeAspect="1"/>
          </p:cNvPicPr>
          <p:nvPr/>
        </p:nvPicPr>
        <p:blipFill>
          <a:blip r:embed="rId5" cstate="print"/>
          <a:stretch>
            <a:fillRect/>
          </a:stretch>
        </p:blipFill>
        <p:spPr>
          <a:xfrm>
            <a:off x="4419601" y="1600200"/>
            <a:ext cx="4724400" cy="3538740"/>
          </a:xfrm>
          <a:prstGeom prst="rect">
            <a:avLst/>
          </a:prstGeom>
        </p:spPr>
      </p:pic>
      <p:pic>
        <p:nvPicPr>
          <p:cNvPr id="9" name="Picture 8" descr="Pinterest logo.jpg"/>
          <p:cNvPicPr>
            <a:picLocks noChangeAspect="1"/>
          </p:cNvPicPr>
          <p:nvPr/>
        </p:nvPicPr>
        <p:blipFill>
          <a:blip r:embed="rId6" cstate="print"/>
          <a:stretch>
            <a:fillRect/>
          </a:stretch>
        </p:blipFill>
        <p:spPr>
          <a:xfrm>
            <a:off x="2971800" y="1295400"/>
            <a:ext cx="4257675" cy="1076325"/>
          </a:xfrm>
          <a:prstGeom prst="rect">
            <a:avLst/>
          </a:prstGeom>
        </p:spPr>
      </p:pic>
      <p:pic>
        <p:nvPicPr>
          <p:cNvPr id="10" name="Picture 9" descr="Twitter t.jpg"/>
          <p:cNvPicPr>
            <a:picLocks noChangeAspect="1"/>
          </p:cNvPicPr>
          <p:nvPr/>
        </p:nvPicPr>
        <p:blipFill>
          <a:blip r:embed="rId7" cstate="print"/>
          <a:stretch>
            <a:fillRect/>
          </a:stretch>
        </p:blipFill>
        <p:spPr>
          <a:xfrm>
            <a:off x="1600200" y="3657600"/>
            <a:ext cx="2133600" cy="2089608"/>
          </a:xfrm>
          <a:prstGeom prst="rect">
            <a:avLst/>
          </a:prstGeom>
        </p:spPr>
      </p:pic>
      <p:pic>
        <p:nvPicPr>
          <p:cNvPr id="3074" name="Picture 2" descr="https://encrypted-tbn3.gstatic.com/images?q=tbn:ANd9GcTlOp15DiUorbG6UREjOXx2w6L7mgxyg5A8OYaUpLpEWSrE_IZG"/>
          <p:cNvPicPr>
            <a:picLocks noChangeAspect="1" noChangeArrowheads="1"/>
          </p:cNvPicPr>
          <p:nvPr/>
        </p:nvPicPr>
        <p:blipFill>
          <a:blip r:embed="rId8" cstate="print"/>
          <a:srcRect/>
          <a:stretch>
            <a:fillRect/>
          </a:stretch>
        </p:blipFill>
        <p:spPr bwMode="auto">
          <a:xfrm>
            <a:off x="4572000" y="3786027"/>
            <a:ext cx="3048000" cy="2157573"/>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How do you decide?</a:t>
            </a:r>
            <a:endParaRPr lang="en-US" sz="3200" b="1" dirty="0"/>
          </a:p>
        </p:txBody>
      </p:sp>
      <p:sp>
        <p:nvSpPr>
          <p:cNvPr id="3" name="Slide Number Placeholder 2"/>
          <p:cNvSpPr>
            <a:spLocks noGrp="1"/>
          </p:cNvSpPr>
          <p:nvPr>
            <p:ph type="sldNum" sz="quarter" idx="12"/>
          </p:nvPr>
        </p:nvSpPr>
        <p:spPr/>
        <p:txBody>
          <a:bodyPr/>
          <a:lstStyle/>
          <a:p>
            <a:fld id="{8019F1B4-90E2-413E-9515-212204C1C5D3}" type="slidenum">
              <a:rPr lang="en-US" smtClean="0"/>
              <a:pPr/>
              <a:t>22</a:t>
            </a:fld>
            <a:endParaRPr lang="en-US" dirty="0"/>
          </a:p>
        </p:txBody>
      </p:sp>
      <p:pic>
        <p:nvPicPr>
          <p:cNvPr id="5" name="Picture 2" descr="C:\Users\Katherine\Downloads\Booktrope_logo_final2 - Copy.jpg"/>
          <p:cNvPicPr>
            <a:picLocks noChangeAspect="1" noChangeArrowheads="1"/>
          </p:cNvPicPr>
          <p:nvPr/>
        </p:nvPicPr>
        <p:blipFill>
          <a:blip r:embed="rId3" cstate="print"/>
          <a:srcRect/>
          <a:stretch>
            <a:fillRect/>
          </a:stretch>
        </p:blipFill>
        <p:spPr bwMode="auto">
          <a:xfrm>
            <a:off x="7391400" y="6248400"/>
            <a:ext cx="1524000" cy="428040"/>
          </a:xfrm>
          <a:prstGeom prst="rect">
            <a:avLst/>
          </a:prstGeom>
          <a:noFill/>
        </p:spPr>
      </p:pic>
      <p:pic>
        <p:nvPicPr>
          <p:cNvPr id="17" name="Picture 16" descr="Screen Shot 2014-07-16 at 6.54.46 PM.png"/>
          <p:cNvPicPr>
            <a:picLocks noChangeAspect="1"/>
          </p:cNvPicPr>
          <p:nvPr/>
        </p:nvPicPr>
        <p:blipFill>
          <a:blip r:embed="rId4"/>
          <a:stretch>
            <a:fillRect/>
          </a:stretch>
        </p:blipFill>
        <p:spPr>
          <a:xfrm>
            <a:off x="-76200" y="1193799"/>
            <a:ext cx="5738977" cy="5130801"/>
          </a:xfrm>
          <a:prstGeom prst="rect">
            <a:avLst/>
          </a:prstGeom>
        </p:spPr>
      </p:pic>
      <p:graphicFrame>
        <p:nvGraphicFramePr>
          <p:cNvPr id="18" name="Table 17"/>
          <p:cNvGraphicFramePr>
            <a:graphicFrameLocks noGrp="1"/>
          </p:cNvGraphicFramePr>
          <p:nvPr/>
        </p:nvGraphicFramePr>
        <p:xfrm>
          <a:off x="5791200" y="1859281"/>
          <a:ext cx="3048000" cy="3322320"/>
        </p:xfrm>
        <a:graphic>
          <a:graphicData uri="http://schemas.openxmlformats.org/drawingml/2006/table">
            <a:tbl>
              <a:tblPr firstRow="1" bandRow="1">
                <a:tableStyleId>{5C22544A-7EE6-4342-B048-85BDC9FD1C3A}</a:tableStyleId>
              </a:tblPr>
              <a:tblGrid>
                <a:gridCol w="1524000"/>
                <a:gridCol w="1524000"/>
              </a:tblGrid>
              <a:tr h="518160">
                <a:tc gridSpan="2">
                  <a:txBody>
                    <a:bodyPr/>
                    <a:lstStyle/>
                    <a:p>
                      <a:pPr algn="ctr"/>
                      <a:r>
                        <a:rPr lang="en-US" sz="1400" dirty="0" smtClean="0">
                          <a:solidFill>
                            <a:schemeClr val="tx1"/>
                          </a:solidFill>
                        </a:rPr>
                        <a:t>Social media skews, 2013</a:t>
                      </a:r>
                      <a:endParaRPr lang="en-US" sz="1400" dirty="0">
                        <a:solidFill>
                          <a:schemeClr val="tx1"/>
                        </a:solidFill>
                      </a:endParaRPr>
                    </a:p>
                  </a:txBody>
                  <a:tcPr>
                    <a:noFill/>
                  </a:tcPr>
                </a:tc>
                <a:tc hMerge="1">
                  <a:txBody>
                    <a:bodyPr/>
                    <a:lstStyle/>
                    <a:p>
                      <a:endParaRPr lang="en-US" sz="1400" dirty="0">
                        <a:solidFill>
                          <a:schemeClr val="tx1"/>
                        </a:solidFill>
                      </a:endParaRPr>
                    </a:p>
                  </a:txBody>
                  <a:tcPr/>
                </a:tc>
              </a:tr>
              <a:tr h="518160">
                <a:tc>
                  <a:txBody>
                    <a:bodyPr/>
                    <a:lstStyle/>
                    <a:p>
                      <a:r>
                        <a:rPr lang="en-US" sz="1400" dirty="0" smtClean="0">
                          <a:solidFill>
                            <a:schemeClr val="tx1"/>
                          </a:solidFill>
                        </a:rPr>
                        <a:t>Facebook</a:t>
                      </a:r>
                      <a:endParaRPr lang="en-US" sz="1400" dirty="0">
                        <a:solidFill>
                          <a:schemeClr val="tx1"/>
                        </a:solidFill>
                      </a:endParaRPr>
                    </a:p>
                  </a:txBody>
                  <a:tcPr/>
                </a:tc>
                <a:tc>
                  <a:txBody>
                    <a:bodyPr/>
                    <a:lstStyle/>
                    <a:p>
                      <a:r>
                        <a:rPr lang="en-US" sz="1400" dirty="0" smtClean="0">
                          <a:solidFill>
                            <a:schemeClr val="tx1"/>
                          </a:solidFill>
                        </a:rPr>
                        <a:t>Broad appeal</a:t>
                      </a:r>
                      <a:endParaRPr lang="en-US" sz="1400" dirty="0">
                        <a:solidFill>
                          <a:schemeClr val="tx1"/>
                        </a:solidFill>
                      </a:endParaRPr>
                    </a:p>
                  </a:txBody>
                  <a:tcPr/>
                </a:tc>
              </a:tr>
              <a:tr h="518160">
                <a:tc>
                  <a:txBody>
                    <a:bodyPr/>
                    <a:lstStyle/>
                    <a:p>
                      <a:r>
                        <a:rPr lang="en-US" sz="1400" dirty="0" smtClean="0">
                          <a:solidFill>
                            <a:schemeClr val="tx1"/>
                          </a:solidFill>
                        </a:rPr>
                        <a:t>Linked In</a:t>
                      </a:r>
                      <a:endParaRPr lang="en-US" sz="1400" dirty="0">
                        <a:solidFill>
                          <a:schemeClr val="tx1"/>
                        </a:solidFill>
                      </a:endParaRPr>
                    </a:p>
                  </a:txBody>
                  <a:tcPr/>
                </a:tc>
                <a:tc>
                  <a:txBody>
                    <a:bodyPr/>
                    <a:lstStyle/>
                    <a:p>
                      <a:r>
                        <a:rPr lang="en-US" sz="1400" dirty="0" smtClean="0"/>
                        <a:t>College graduates and higher income households</a:t>
                      </a:r>
                      <a:endParaRPr lang="en-US" sz="1400" dirty="0">
                        <a:solidFill>
                          <a:schemeClr val="tx1"/>
                        </a:solidFill>
                      </a:endParaRPr>
                    </a:p>
                  </a:txBody>
                  <a:tcPr/>
                </a:tc>
              </a:tr>
              <a:tr h="518160">
                <a:tc>
                  <a:txBody>
                    <a:bodyPr/>
                    <a:lstStyle/>
                    <a:p>
                      <a:r>
                        <a:rPr lang="en-US" sz="1400" dirty="0" smtClean="0">
                          <a:solidFill>
                            <a:schemeClr val="tx1"/>
                          </a:solidFill>
                        </a:rPr>
                        <a:t>Pinterest</a:t>
                      </a:r>
                      <a:endParaRPr lang="en-US" sz="1400" dirty="0">
                        <a:solidFill>
                          <a:schemeClr val="tx1"/>
                        </a:solidFill>
                      </a:endParaRPr>
                    </a:p>
                  </a:txBody>
                  <a:tcPr/>
                </a:tc>
                <a:tc>
                  <a:txBody>
                    <a:bodyPr/>
                    <a:lstStyle/>
                    <a:p>
                      <a:r>
                        <a:rPr lang="en-US" sz="1400" dirty="0" smtClean="0">
                          <a:solidFill>
                            <a:schemeClr val="tx1"/>
                          </a:solidFill>
                        </a:rPr>
                        <a:t>female</a:t>
                      </a:r>
                      <a:endParaRPr lang="en-US" sz="1400" dirty="0">
                        <a:solidFill>
                          <a:schemeClr val="tx1"/>
                        </a:solidFill>
                      </a:endParaRPr>
                    </a:p>
                  </a:txBody>
                  <a:tcPr/>
                </a:tc>
              </a:tr>
              <a:tr h="518160">
                <a:tc>
                  <a:txBody>
                    <a:bodyPr/>
                    <a:lstStyle/>
                    <a:p>
                      <a:r>
                        <a:rPr lang="en-US" sz="1400" dirty="0" smtClean="0">
                          <a:solidFill>
                            <a:schemeClr val="tx1"/>
                          </a:solidFill>
                        </a:rPr>
                        <a:t>Twitter</a:t>
                      </a:r>
                      <a:endParaRPr lang="en-US" sz="1400" dirty="0">
                        <a:solidFill>
                          <a:schemeClr val="tx1"/>
                        </a:solidFill>
                      </a:endParaRPr>
                    </a:p>
                  </a:txBody>
                  <a:tcPr/>
                </a:tc>
                <a:tc rowSpan="2">
                  <a:txBody>
                    <a:bodyPr/>
                    <a:lstStyle/>
                    <a:p>
                      <a:pPr algn="ctr"/>
                      <a:r>
                        <a:rPr lang="en-US" sz="1400" dirty="0" smtClean="0"/>
                        <a:t>younger adults, urban dwellers, and non-whites</a:t>
                      </a:r>
                      <a:endParaRPr lang="en-US" sz="1400" dirty="0">
                        <a:solidFill>
                          <a:schemeClr val="tx1"/>
                        </a:solidFill>
                      </a:endParaRPr>
                    </a:p>
                  </a:txBody>
                  <a:tcPr anchor="ctr"/>
                </a:tc>
              </a:tr>
              <a:tr h="518160">
                <a:tc>
                  <a:txBody>
                    <a:bodyPr/>
                    <a:lstStyle/>
                    <a:p>
                      <a:r>
                        <a:rPr lang="en-US" sz="1400" dirty="0" smtClean="0">
                          <a:solidFill>
                            <a:schemeClr val="tx1"/>
                          </a:solidFill>
                        </a:rPr>
                        <a:t>Instagram</a:t>
                      </a:r>
                      <a:endParaRPr lang="en-US" sz="1400" dirty="0">
                        <a:solidFill>
                          <a:schemeClr val="tx1"/>
                        </a:solidFill>
                      </a:endParaRPr>
                    </a:p>
                  </a:txBody>
                  <a:tcPr/>
                </a:tc>
                <a:tc vMerge="1">
                  <a:txBody>
                    <a:bodyPr/>
                    <a:lstStyle/>
                    <a:p>
                      <a:endParaRPr lang="en-US" sz="1400" dirty="0">
                        <a:solidFill>
                          <a:schemeClr val="tx1"/>
                        </a:solidFill>
                      </a:endParaRPr>
                    </a:p>
                  </a:txBody>
                  <a:tcPr/>
                </a:tc>
              </a:tr>
            </a:tbl>
          </a:graphicData>
        </a:graphic>
      </p:graphicFrame>
      <p:sp>
        <p:nvSpPr>
          <p:cNvPr id="19" name="Rectangle 18"/>
          <p:cNvSpPr/>
          <p:nvPr/>
        </p:nvSpPr>
        <p:spPr>
          <a:xfrm>
            <a:off x="5791200" y="5334000"/>
            <a:ext cx="3159839" cy="261610"/>
          </a:xfrm>
          <a:prstGeom prst="rect">
            <a:avLst/>
          </a:prstGeom>
        </p:spPr>
        <p:txBody>
          <a:bodyPr wrap="none">
            <a:spAutoFit/>
          </a:bodyPr>
          <a:lstStyle/>
          <a:p>
            <a:pPr algn="ctr"/>
            <a:r>
              <a:rPr lang="en-US" dirty="0" smtClean="0"/>
              <a:t>Pew Research Center’s Social Media Update - 2013</a:t>
            </a:r>
            <a:endParaRPr lang="en-US" dirty="0"/>
          </a:p>
        </p:txBody>
      </p:sp>
    </p:spTree>
    <p:extLst>
      <p:ext uri="{BB962C8B-B14F-4D97-AF65-F5344CB8AC3E}">
        <p14:creationId xmlns:p14="http://schemas.microsoft.com/office/powerpoint/2010/main" val="10558173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Facebook</a:t>
            </a:r>
            <a:endParaRPr lang="en-US" sz="3200" b="1" dirty="0"/>
          </a:p>
        </p:txBody>
      </p:sp>
      <p:sp>
        <p:nvSpPr>
          <p:cNvPr id="3" name="Slide Number Placeholder 2"/>
          <p:cNvSpPr>
            <a:spLocks noGrp="1"/>
          </p:cNvSpPr>
          <p:nvPr>
            <p:ph type="sldNum" sz="quarter" idx="12"/>
          </p:nvPr>
        </p:nvSpPr>
        <p:spPr/>
        <p:txBody>
          <a:bodyPr/>
          <a:lstStyle/>
          <a:p>
            <a:fld id="{8019F1B4-90E2-413E-9515-212204C1C5D3}" type="slidenum">
              <a:rPr lang="en-US" smtClean="0"/>
              <a:pPr/>
              <a:t>23</a:t>
            </a:fld>
            <a:endParaRPr lang="en-US" dirty="0"/>
          </a:p>
        </p:txBody>
      </p:sp>
      <p:pic>
        <p:nvPicPr>
          <p:cNvPr id="7" name="Content Placeholder 3" descr="Screen Shot 2014-07-07 at 3.35.43 PM.png"/>
          <p:cNvPicPr>
            <a:picLocks noGrp="1" noChangeAspect="1"/>
          </p:cNvPicPr>
          <p:nvPr>
            <p:ph idx="1"/>
          </p:nvPr>
        </p:nvPicPr>
        <p:blipFill>
          <a:blip r:embed="rId3"/>
          <a:srcRect t="15268" r="19290" b="-1493"/>
          <a:stretch>
            <a:fillRect/>
          </a:stretch>
        </p:blipFill>
        <p:spPr>
          <a:xfrm>
            <a:off x="609600" y="1676400"/>
            <a:ext cx="8013928" cy="4572000"/>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Twitter</a:t>
            </a:r>
            <a:endParaRPr lang="en-US" sz="3200" b="1" dirty="0"/>
          </a:p>
        </p:txBody>
      </p:sp>
      <p:sp>
        <p:nvSpPr>
          <p:cNvPr id="3" name="Slide Number Placeholder 2"/>
          <p:cNvSpPr>
            <a:spLocks noGrp="1"/>
          </p:cNvSpPr>
          <p:nvPr>
            <p:ph type="sldNum" sz="quarter" idx="12"/>
          </p:nvPr>
        </p:nvSpPr>
        <p:spPr/>
        <p:txBody>
          <a:bodyPr/>
          <a:lstStyle/>
          <a:p>
            <a:fld id="{8019F1B4-90E2-413E-9515-212204C1C5D3}" type="slidenum">
              <a:rPr lang="en-US" smtClean="0"/>
              <a:pPr/>
              <a:t>24</a:t>
            </a:fld>
            <a:endParaRPr lang="en-US" dirty="0"/>
          </a:p>
        </p:txBody>
      </p:sp>
      <p:pic>
        <p:nvPicPr>
          <p:cNvPr id="6" name="Picture 5" descr="Screen Shot 2014-07-07 at 3.37.14 PM.png"/>
          <p:cNvPicPr>
            <a:picLocks noChangeAspect="1"/>
          </p:cNvPicPr>
          <p:nvPr/>
        </p:nvPicPr>
        <p:blipFill>
          <a:blip r:embed="rId3"/>
          <a:srcRect t="14698" r="3194"/>
          <a:stretch>
            <a:fillRect/>
          </a:stretch>
        </p:blipFill>
        <p:spPr>
          <a:xfrm>
            <a:off x="381000" y="1540564"/>
            <a:ext cx="8368953" cy="3945835"/>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LinkedIn</a:t>
            </a:r>
            <a:endParaRPr lang="en-US" sz="3200" b="1" dirty="0"/>
          </a:p>
        </p:txBody>
      </p:sp>
      <p:sp>
        <p:nvSpPr>
          <p:cNvPr id="3" name="Slide Number Placeholder 2"/>
          <p:cNvSpPr>
            <a:spLocks noGrp="1"/>
          </p:cNvSpPr>
          <p:nvPr>
            <p:ph type="sldNum" sz="quarter" idx="12"/>
          </p:nvPr>
        </p:nvSpPr>
        <p:spPr/>
        <p:txBody>
          <a:bodyPr/>
          <a:lstStyle/>
          <a:p>
            <a:fld id="{8019F1B4-90E2-413E-9515-212204C1C5D3}" type="slidenum">
              <a:rPr lang="en-US" smtClean="0"/>
              <a:pPr/>
              <a:t>25</a:t>
            </a:fld>
            <a:endParaRPr lang="en-US" dirty="0"/>
          </a:p>
        </p:txBody>
      </p:sp>
      <p:pic>
        <p:nvPicPr>
          <p:cNvPr id="6" name="Content Placeholder 3" descr="Screen Shot 2014-07-08 at 3.42.20 PM.png"/>
          <p:cNvPicPr>
            <a:picLocks noGrp="1" noChangeAspect="1"/>
          </p:cNvPicPr>
          <p:nvPr>
            <p:ph idx="1"/>
          </p:nvPr>
        </p:nvPicPr>
        <p:blipFill>
          <a:blip r:embed="rId3"/>
          <a:srcRect l="18616" t="15258" r="71" b="37881"/>
          <a:stretch>
            <a:fillRect/>
          </a:stretch>
        </p:blipFill>
        <p:spPr>
          <a:xfrm>
            <a:off x="350715" y="1646238"/>
            <a:ext cx="8488485" cy="4144962"/>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Question </a:t>
            </a:r>
            <a:r>
              <a:rPr lang="en-US" sz="3200" b="1" dirty="0" smtClean="0"/>
              <a:t>and Answers</a:t>
            </a:r>
            <a:endParaRPr lang="en-US" sz="3200" b="1" dirty="0"/>
          </a:p>
        </p:txBody>
      </p:sp>
      <p:sp>
        <p:nvSpPr>
          <p:cNvPr id="3" name="Slide Number Placeholder 2"/>
          <p:cNvSpPr>
            <a:spLocks noGrp="1"/>
          </p:cNvSpPr>
          <p:nvPr>
            <p:ph type="sldNum" sz="quarter" idx="12"/>
          </p:nvPr>
        </p:nvSpPr>
        <p:spPr/>
        <p:txBody>
          <a:bodyPr/>
          <a:lstStyle/>
          <a:p>
            <a:fld id="{8019F1B4-90E2-413E-9515-212204C1C5D3}" type="slidenum">
              <a:rPr lang="en-US" smtClean="0"/>
              <a:pPr/>
              <a:t>26</a:t>
            </a:fld>
            <a:endParaRPr lang="en-US" dirty="0"/>
          </a:p>
        </p:txBody>
      </p:sp>
      <p:pic>
        <p:nvPicPr>
          <p:cNvPr id="5" name="Picture 2" descr="C:\Users\Katherine\Downloads\Booktrope_logo_final2 - Copy.jpg"/>
          <p:cNvPicPr>
            <a:picLocks noChangeAspect="1" noChangeArrowheads="1"/>
          </p:cNvPicPr>
          <p:nvPr/>
        </p:nvPicPr>
        <p:blipFill>
          <a:blip r:embed="rId2" cstate="print"/>
          <a:srcRect/>
          <a:stretch>
            <a:fillRect/>
          </a:stretch>
        </p:blipFill>
        <p:spPr bwMode="auto">
          <a:xfrm>
            <a:off x="7391400" y="6248400"/>
            <a:ext cx="1524000" cy="428040"/>
          </a:xfrm>
          <a:prstGeom prst="rect">
            <a:avLst/>
          </a:prstGeom>
          <a:noFill/>
        </p:spPr>
      </p:pic>
      <p:sp>
        <p:nvSpPr>
          <p:cNvPr id="7" name="TextBox 6"/>
          <p:cNvSpPr txBox="1"/>
          <p:nvPr/>
        </p:nvSpPr>
        <p:spPr>
          <a:xfrm>
            <a:off x="228600" y="2438400"/>
            <a:ext cx="8915400" cy="1077218"/>
          </a:xfrm>
          <a:prstGeom prst="rect">
            <a:avLst/>
          </a:prstGeom>
          <a:noFill/>
        </p:spPr>
        <p:txBody>
          <a:bodyPr wrap="square" rtlCol="0">
            <a:spAutoFit/>
          </a:bodyPr>
          <a:lstStyle/>
          <a:p>
            <a:pPr algn="ctr"/>
            <a:r>
              <a:rPr lang="en-US" sz="3600" dirty="0" smtClean="0"/>
              <a:t>5 minutes of questions!</a:t>
            </a:r>
          </a:p>
          <a:p>
            <a:pPr algn="ctr"/>
            <a:r>
              <a:rPr lang="en-US" sz="2800" dirty="0" smtClean="0"/>
              <a:t>Please tell us who you are directing your question to.</a:t>
            </a:r>
            <a:endParaRPr lang="en-US" sz="2800" b="1" dirty="0" smtClean="0"/>
          </a:p>
        </p:txBody>
      </p:sp>
    </p:spTree>
    <p:extLst>
      <p:ext uri="{BB962C8B-B14F-4D97-AF65-F5344CB8AC3E}">
        <p14:creationId xmlns:p14="http://schemas.microsoft.com/office/powerpoint/2010/main" val="33892662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Strongly Recommended</a:t>
            </a:r>
            <a:endParaRPr lang="en-US" sz="3200" b="1" dirty="0"/>
          </a:p>
        </p:txBody>
      </p:sp>
      <p:sp>
        <p:nvSpPr>
          <p:cNvPr id="3" name="Slide Number Placeholder 2"/>
          <p:cNvSpPr>
            <a:spLocks noGrp="1"/>
          </p:cNvSpPr>
          <p:nvPr>
            <p:ph type="sldNum" sz="quarter" idx="12"/>
          </p:nvPr>
        </p:nvSpPr>
        <p:spPr/>
        <p:txBody>
          <a:bodyPr/>
          <a:lstStyle/>
          <a:p>
            <a:fld id="{8019F1B4-90E2-413E-9515-212204C1C5D3}" type="slidenum">
              <a:rPr lang="en-US" smtClean="0"/>
              <a:pPr/>
              <a:t>27</a:t>
            </a:fld>
            <a:endParaRPr lang="en-US" dirty="0"/>
          </a:p>
        </p:txBody>
      </p:sp>
      <p:sp>
        <p:nvSpPr>
          <p:cNvPr id="4" name="Content Placeholder 3"/>
          <p:cNvSpPr>
            <a:spLocks noGrp="1"/>
          </p:cNvSpPr>
          <p:nvPr>
            <p:ph sz="quarter" idx="1"/>
          </p:nvPr>
        </p:nvSpPr>
        <p:spPr>
          <a:xfrm>
            <a:off x="457200" y="1219200"/>
            <a:ext cx="8229600" cy="4937760"/>
          </a:xfrm>
        </p:spPr>
        <p:txBody>
          <a:bodyPr>
            <a:normAutofit/>
          </a:bodyPr>
          <a:lstStyle/>
          <a:p>
            <a:r>
              <a:rPr lang="en-US" sz="2800" dirty="0" smtClean="0"/>
              <a:t>Pinterest</a:t>
            </a:r>
          </a:p>
          <a:p>
            <a:r>
              <a:rPr lang="en-US" sz="2800" dirty="0" smtClean="0"/>
              <a:t>YouTube</a:t>
            </a:r>
          </a:p>
          <a:p>
            <a:r>
              <a:rPr lang="en-US" sz="2800" dirty="0" smtClean="0"/>
              <a:t>Google+</a:t>
            </a:r>
          </a:p>
          <a:p>
            <a:r>
              <a:rPr lang="en-US" sz="2800" dirty="0" smtClean="0"/>
              <a:t>Goodreads</a:t>
            </a:r>
          </a:p>
          <a:p>
            <a:r>
              <a:rPr lang="en-US" sz="2800" dirty="0" smtClean="0"/>
              <a:t>Key Genre Specific sites</a:t>
            </a:r>
          </a:p>
          <a:p>
            <a:r>
              <a:rPr lang="en-US" sz="2800" dirty="0" smtClean="0"/>
              <a:t>Book Bloggers</a:t>
            </a:r>
          </a:p>
        </p:txBody>
      </p:sp>
    </p:spTree>
    <p:extLst>
      <p:ext uri="{BB962C8B-B14F-4D97-AF65-F5344CB8AC3E}">
        <p14:creationId xmlns:p14="http://schemas.microsoft.com/office/powerpoint/2010/main" val="23544869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Pinterest</a:t>
            </a:r>
            <a:endParaRPr lang="en-US" sz="3200" b="1" dirty="0"/>
          </a:p>
        </p:txBody>
      </p:sp>
      <p:sp>
        <p:nvSpPr>
          <p:cNvPr id="3" name="Slide Number Placeholder 2"/>
          <p:cNvSpPr>
            <a:spLocks noGrp="1"/>
          </p:cNvSpPr>
          <p:nvPr>
            <p:ph type="sldNum" sz="quarter" idx="12"/>
          </p:nvPr>
        </p:nvSpPr>
        <p:spPr/>
        <p:txBody>
          <a:bodyPr/>
          <a:lstStyle/>
          <a:p>
            <a:fld id="{8019F1B4-90E2-413E-9515-212204C1C5D3}" type="slidenum">
              <a:rPr lang="en-US" smtClean="0"/>
              <a:pPr/>
              <a:t>28</a:t>
            </a:fld>
            <a:endParaRPr lang="en-US" dirty="0"/>
          </a:p>
        </p:txBody>
      </p:sp>
      <p:pic>
        <p:nvPicPr>
          <p:cNvPr id="6" name="Picture 5" descr="Screen Shot 2014-07-08 at 4.15.27 PM.png"/>
          <p:cNvPicPr>
            <a:picLocks noChangeAspect="1"/>
          </p:cNvPicPr>
          <p:nvPr/>
        </p:nvPicPr>
        <p:blipFill>
          <a:blip r:embed="rId3"/>
          <a:srcRect l="17500" t="16369" b="3869"/>
          <a:stretch>
            <a:fillRect/>
          </a:stretch>
        </p:blipFill>
        <p:spPr>
          <a:xfrm>
            <a:off x="221017" y="1549400"/>
            <a:ext cx="8726037" cy="39370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YouTube</a:t>
            </a:r>
            <a:endParaRPr lang="en-US" sz="3200" b="1" dirty="0"/>
          </a:p>
        </p:txBody>
      </p:sp>
      <p:sp>
        <p:nvSpPr>
          <p:cNvPr id="3" name="Slide Number Placeholder 2"/>
          <p:cNvSpPr>
            <a:spLocks noGrp="1"/>
          </p:cNvSpPr>
          <p:nvPr>
            <p:ph type="sldNum" sz="quarter" idx="12"/>
          </p:nvPr>
        </p:nvSpPr>
        <p:spPr/>
        <p:txBody>
          <a:bodyPr/>
          <a:lstStyle/>
          <a:p>
            <a:fld id="{8019F1B4-90E2-413E-9515-212204C1C5D3}" type="slidenum">
              <a:rPr lang="en-US" smtClean="0"/>
              <a:pPr/>
              <a:t>29</a:t>
            </a:fld>
            <a:endParaRPr lang="en-US" dirty="0"/>
          </a:p>
        </p:txBody>
      </p:sp>
      <p:pic>
        <p:nvPicPr>
          <p:cNvPr id="6" name="Picture 5" descr="Screen Shot 2014-07-16 at 6.01.18 PM.png"/>
          <p:cNvPicPr>
            <a:picLocks noChangeAspect="1"/>
          </p:cNvPicPr>
          <p:nvPr/>
        </p:nvPicPr>
        <p:blipFill>
          <a:blip r:embed="rId3"/>
          <a:srcRect t="913" r="2500" b="913"/>
          <a:stretch>
            <a:fillRect/>
          </a:stretch>
        </p:blipFill>
        <p:spPr>
          <a:xfrm>
            <a:off x="76200" y="1295400"/>
            <a:ext cx="8915400" cy="4267200"/>
          </a:xfrm>
          <a:prstGeom prst="rect">
            <a:avLst/>
          </a:prstGeom>
        </p:spPr>
      </p:pic>
    </p:spTree>
    <p:extLst>
      <p:ext uri="{BB962C8B-B14F-4D97-AF65-F5344CB8AC3E}">
        <p14:creationId xmlns:p14="http://schemas.microsoft.com/office/powerpoint/2010/main" val="26464164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Agenda</a:t>
            </a:r>
            <a:endParaRPr lang="en-US" sz="3200" b="1" dirty="0"/>
          </a:p>
        </p:txBody>
      </p:sp>
      <p:sp>
        <p:nvSpPr>
          <p:cNvPr id="3" name="Slide Number Placeholder 2"/>
          <p:cNvSpPr>
            <a:spLocks noGrp="1"/>
          </p:cNvSpPr>
          <p:nvPr>
            <p:ph type="sldNum" sz="quarter" idx="12"/>
          </p:nvPr>
        </p:nvSpPr>
        <p:spPr/>
        <p:txBody>
          <a:bodyPr/>
          <a:lstStyle/>
          <a:p>
            <a:fld id="{8019F1B4-90E2-413E-9515-212204C1C5D3}" type="slidenum">
              <a:rPr lang="en-US" smtClean="0"/>
              <a:pPr/>
              <a:t>3</a:t>
            </a:fld>
            <a:endParaRPr lang="en-US" dirty="0"/>
          </a:p>
        </p:txBody>
      </p:sp>
      <p:sp>
        <p:nvSpPr>
          <p:cNvPr id="4" name="Content Placeholder 3"/>
          <p:cNvSpPr>
            <a:spLocks noGrp="1"/>
          </p:cNvSpPr>
          <p:nvPr>
            <p:ph sz="quarter" idx="1"/>
          </p:nvPr>
        </p:nvSpPr>
        <p:spPr/>
        <p:txBody>
          <a:bodyPr>
            <a:normAutofit/>
          </a:bodyPr>
          <a:lstStyle/>
          <a:p>
            <a:r>
              <a:rPr lang="en-US" sz="2800" dirty="0"/>
              <a:t>State of the </a:t>
            </a:r>
            <a:r>
              <a:rPr lang="en-US" sz="2800" dirty="0" smtClean="0"/>
              <a:t>Union</a:t>
            </a:r>
          </a:p>
          <a:p>
            <a:r>
              <a:rPr lang="en-US" sz="2800" dirty="0" smtClean="0"/>
              <a:t>Marketing </a:t>
            </a:r>
            <a:r>
              <a:rPr lang="en-US" sz="2800" dirty="0" smtClean="0"/>
              <a:t>concept</a:t>
            </a:r>
          </a:p>
          <a:p>
            <a:pPr lvl="1"/>
            <a:r>
              <a:rPr lang="en-US" sz="2600" dirty="0"/>
              <a:t>Q&amp;A with Lisa/Katherine</a:t>
            </a:r>
          </a:p>
          <a:p>
            <a:r>
              <a:rPr lang="en-US" sz="2800" dirty="0" smtClean="0"/>
              <a:t>Must </a:t>
            </a:r>
            <a:r>
              <a:rPr lang="en-US" sz="2800" dirty="0" smtClean="0"/>
              <a:t>haves</a:t>
            </a:r>
          </a:p>
          <a:p>
            <a:pPr lvl="1"/>
            <a:r>
              <a:rPr lang="en-US" sz="2600" dirty="0" smtClean="0"/>
              <a:t>Q&amp;A </a:t>
            </a:r>
            <a:r>
              <a:rPr lang="en-US" sz="2600" dirty="0"/>
              <a:t>with </a:t>
            </a:r>
            <a:r>
              <a:rPr lang="en-US" sz="2600" dirty="0" smtClean="0"/>
              <a:t>Lisa/Katherine</a:t>
            </a:r>
          </a:p>
          <a:p>
            <a:r>
              <a:rPr lang="en-US" sz="2800" dirty="0" smtClean="0"/>
              <a:t>Strongly recommended</a:t>
            </a:r>
          </a:p>
          <a:p>
            <a:pPr lvl="1"/>
            <a:r>
              <a:rPr lang="en-US" sz="2600" dirty="0" smtClean="0"/>
              <a:t>Q&amp;A </a:t>
            </a:r>
            <a:r>
              <a:rPr lang="en-US" sz="2600" dirty="0"/>
              <a:t>with </a:t>
            </a:r>
            <a:r>
              <a:rPr lang="en-US" sz="2600" dirty="0" smtClean="0"/>
              <a:t>Lisa/Katherine </a:t>
            </a:r>
          </a:p>
          <a:p>
            <a:r>
              <a:rPr lang="en-US" sz="2800" dirty="0" smtClean="0"/>
              <a:t>Nice </a:t>
            </a:r>
            <a:r>
              <a:rPr lang="en-US" sz="2800" dirty="0"/>
              <a:t>to </a:t>
            </a:r>
            <a:r>
              <a:rPr lang="en-US" sz="2800" dirty="0" smtClean="0"/>
              <a:t>have </a:t>
            </a:r>
            <a:r>
              <a:rPr lang="en-US" sz="2800" dirty="0" smtClean="0"/>
              <a:t>– Optional activities</a:t>
            </a:r>
            <a:endParaRPr lang="en-US" sz="2600" dirty="0" smtClean="0"/>
          </a:p>
          <a:p>
            <a:r>
              <a:rPr lang="en-US" sz="2800" dirty="0" smtClean="0"/>
              <a:t>Quiz game – PRIZES!!!!</a:t>
            </a:r>
            <a:endParaRPr lang="en-US" sz="2800" dirty="0" smtClean="0"/>
          </a:p>
          <a:p>
            <a:r>
              <a:rPr lang="en-US" sz="2800" dirty="0" smtClean="0"/>
              <a:t>Final </a:t>
            </a:r>
            <a:r>
              <a:rPr lang="en-US" sz="2800" dirty="0"/>
              <a:t>Q&amp;A</a:t>
            </a:r>
          </a:p>
        </p:txBody>
      </p:sp>
    </p:spTree>
    <p:extLst>
      <p:ext uri="{BB962C8B-B14F-4D97-AF65-F5344CB8AC3E}">
        <p14:creationId xmlns:p14="http://schemas.microsoft.com/office/powerpoint/2010/main" val="27288474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Google+</a:t>
            </a:r>
            <a:endParaRPr lang="en-US" sz="3200" b="1" dirty="0"/>
          </a:p>
        </p:txBody>
      </p:sp>
      <p:sp>
        <p:nvSpPr>
          <p:cNvPr id="3" name="Slide Number Placeholder 2"/>
          <p:cNvSpPr>
            <a:spLocks noGrp="1"/>
          </p:cNvSpPr>
          <p:nvPr>
            <p:ph type="sldNum" sz="quarter" idx="12"/>
          </p:nvPr>
        </p:nvSpPr>
        <p:spPr/>
        <p:txBody>
          <a:bodyPr/>
          <a:lstStyle/>
          <a:p>
            <a:fld id="{8019F1B4-90E2-413E-9515-212204C1C5D3}" type="slidenum">
              <a:rPr lang="en-US" smtClean="0"/>
              <a:pPr/>
              <a:t>30</a:t>
            </a:fld>
            <a:endParaRPr lang="en-US" dirty="0"/>
          </a:p>
        </p:txBody>
      </p:sp>
      <p:pic>
        <p:nvPicPr>
          <p:cNvPr id="5" name="Picture 2" descr="C:\Users\Katherine\Downloads\Booktrope_logo_final2 - Copy.jpg"/>
          <p:cNvPicPr>
            <a:picLocks noChangeAspect="1" noChangeArrowheads="1"/>
          </p:cNvPicPr>
          <p:nvPr/>
        </p:nvPicPr>
        <p:blipFill>
          <a:blip r:embed="rId3" cstate="print"/>
          <a:srcRect/>
          <a:stretch>
            <a:fillRect/>
          </a:stretch>
        </p:blipFill>
        <p:spPr bwMode="auto">
          <a:xfrm>
            <a:off x="7391400" y="6248400"/>
            <a:ext cx="1524000" cy="428040"/>
          </a:xfrm>
          <a:prstGeom prst="rect">
            <a:avLst/>
          </a:prstGeom>
          <a:noFill/>
        </p:spPr>
      </p:pic>
      <p:pic>
        <p:nvPicPr>
          <p:cNvPr id="7" name="Picture 6" descr="Screen Shot 2014-07-16 at 5.43.01 PM.png"/>
          <p:cNvPicPr>
            <a:picLocks noChangeAspect="1"/>
          </p:cNvPicPr>
          <p:nvPr/>
        </p:nvPicPr>
        <p:blipFill>
          <a:blip r:embed="rId4"/>
          <a:srcRect t="2000" r="1075"/>
          <a:stretch>
            <a:fillRect/>
          </a:stretch>
        </p:blipFill>
        <p:spPr>
          <a:xfrm>
            <a:off x="457201" y="1676400"/>
            <a:ext cx="8229599" cy="3733799"/>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Goodreads</a:t>
            </a:r>
            <a:endParaRPr lang="en-US" sz="3200" b="1" dirty="0"/>
          </a:p>
        </p:txBody>
      </p:sp>
      <p:sp>
        <p:nvSpPr>
          <p:cNvPr id="3" name="Slide Number Placeholder 2"/>
          <p:cNvSpPr>
            <a:spLocks noGrp="1"/>
          </p:cNvSpPr>
          <p:nvPr>
            <p:ph type="sldNum" sz="quarter" idx="12"/>
          </p:nvPr>
        </p:nvSpPr>
        <p:spPr/>
        <p:txBody>
          <a:bodyPr/>
          <a:lstStyle/>
          <a:p>
            <a:fld id="{8019F1B4-90E2-413E-9515-212204C1C5D3}" type="slidenum">
              <a:rPr lang="en-US" smtClean="0"/>
              <a:pPr/>
              <a:t>31</a:t>
            </a:fld>
            <a:endParaRPr lang="en-US" dirty="0"/>
          </a:p>
        </p:txBody>
      </p:sp>
      <p:pic>
        <p:nvPicPr>
          <p:cNvPr id="4" name="Content Placeholder 3" descr="Screen Shot 2014-07-07 at 3.34.29 PM.png"/>
          <p:cNvPicPr>
            <a:picLocks noGrp="1" noChangeAspect="1"/>
          </p:cNvPicPr>
          <p:nvPr>
            <p:ph idx="1"/>
          </p:nvPr>
        </p:nvPicPr>
        <p:blipFill>
          <a:blip r:embed="rId3"/>
          <a:srcRect t="-1869" b="-1869"/>
          <a:stretch>
            <a:fillRect/>
          </a:stretch>
        </p:blipFill>
        <p:spPr>
          <a:xfrm>
            <a:off x="457200" y="1600200"/>
            <a:ext cx="8229600" cy="4525963"/>
          </a:xfrm>
        </p:spPr>
      </p:pic>
    </p:spTree>
    <p:extLst>
      <p:ext uri="{BB962C8B-B14F-4D97-AF65-F5344CB8AC3E}">
        <p14:creationId xmlns:p14="http://schemas.microsoft.com/office/powerpoint/2010/main" val="13525442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Optional - Genre Specific</a:t>
            </a:r>
            <a:endParaRPr lang="en-US" sz="3200" b="1" dirty="0"/>
          </a:p>
        </p:txBody>
      </p:sp>
      <p:sp>
        <p:nvSpPr>
          <p:cNvPr id="3" name="Slide Number Placeholder 2"/>
          <p:cNvSpPr>
            <a:spLocks noGrp="1"/>
          </p:cNvSpPr>
          <p:nvPr>
            <p:ph type="sldNum" sz="quarter" idx="12"/>
          </p:nvPr>
        </p:nvSpPr>
        <p:spPr/>
        <p:txBody>
          <a:bodyPr/>
          <a:lstStyle/>
          <a:p>
            <a:fld id="{8019F1B4-90E2-413E-9515-212204C1C5D3}" type="slidenum">
              <a:rPr lang="en-US" smtClean="0"/>
              <a:pPr/>
              <a:t>32</a:t>
            </a:fld>
            <a:endParaRPr lang="en-US" dirty="0"/>
          </a:p>
        </p:txBody>
      </p:sp>
      <p:pic>
        <p:nvPicPr>
          <p:cNvPr id="4" name="Content Placeholder 3" descr="Screen Shot 2014-07-08 at 3.12.10 PM.png"/>
          <p:cNvPicPr>
            <a:picLocks noGrp="1" noChangeAspect="1"/>
          </p:cNvPicPr>
          <p:nvPr>
            <p:ph idx="1"/>
          </p:nvPr>
        </p:nvPicPr>
        <p:blipFill>
          <a:blip r:embed="rId3"/>
          <a:srcRect t="-462" b="-462"/>
          <a:stretch>
            <a:fillRect/>
          </a:stretch>
        </p:blipFill>
        <p:spPr>
          <a:xfrm>
            <a:off x="457200" y="1417637"/>
            <a:ext cx="8229600" cy="4525963"/>
          </a:xfrm>
        </p:spPr>
      </p:pic>
    </p:spTree>
    <p:extLst>
      <p:ext uri="{BB962C8B-B14F-4D97-AF65-F5344CB8AC3E}">
        <p14:creationId xmlns:p14="http://schemas.microsoft.com/office/powerpoint/2010/main" val="19810467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Question </a:t>
            </a:r>
            <a:r>
              <a:rPr lang="en-US" sz="3200" b="1" dirty="0" smtClean="0"/>
              <a:t>and Answers</a:t>
            </a:r>
            <a:endParaRPr lang="en-US" sz="3200" b="1" dirty="0"/>
          </a:p>
        </p:txBody>
      </p:sp>
      <p:sp>
        <p:nvSpPr>
          <p:cNvPr id="3" name="Slide Number Placeholder 2"/>
          <p:cNvSpPr>
            <a:spLocks noGrp="1"/>
          </p:cNvSpPr>
          <p:nvPr>
            <p:ph type="sldNum" sz="quarter" idx="12"/>
          </p:nvPr>
        </p:nvSpPr>
        <p:spPr/>
        <p:txBody>
          <a:bodyPr/>
          <a:lstStyle/>
          <a:p>
            <a:fld id="{8019F1B4-90E2-413E-9515-212204C1C5D3}" type="slidenum">
              <a:rPr lang="en-US" smtClean="0"/>
              <a:pPr/>
              <a:t>33</a:t>
            </a:fld>
            <a:endParaRPr lang="en-US" dirty="0"/>
          </a:p>
        </p:txBody>
      </p:sp>
      <p:pic>
        <p:nvPicPr>
          <p:cNvPr id="5" name="Picture 2" descr="C:\Users\Katherine\Downloads\Booktrope_logo_final2 - Copy.jpg"/>
          <p:cNvPicPr>
            <a:picLocks noChangeAspect="1" noChangeArrowheads="1"/>
          </p:cNvPicPr>
          <p:nvPr/>
        </p:nvPicPr>
        <p:blipFill>
          <a:blip r:embed="rId2" cstate="print"/>
          <a:srcRect/>
          <a:stretch>
            <a:fillRect/>
          </a:stretch>
        </p:blipFill>
        <p:spPr bwMode="auto">
          <a:xfrm>
            <a:off x="7391400" y="6248400"/>
            <a:ext cx="1524000" cy="428040"/>
          </a:xfrm>
          <a:prstGeom prst="rect">
            <a:avLst/>
          </a:prstGeom>
          <a:noFill/>
        </p:spPr>
      </p:pic>
      <p:sp>
        <p:nvSpPr>
          <p:cNvPr id="7" name="TextBox 6"/>
          <p:cNvSpPr txBox="1"/>
          <p:nvPr/>
        </p:nvSpPr>
        <p:spPr>
          <a:xfrm>
            <a:off x="228600" y="2438400"/>
            <a:ext cx="8915400" cy="1077218"/>
          </a:xfrm>
          <a:prstGeom prst="rect">
            <a:avLst/>
          </a:prstGeom>
          <a:noFill/>
        </p:spPr>
        <p:txBody>
          <a:bodyPr wrap="square" rtlCol="0">
            <a:spAutoFit/>
          </a:bodyPr>
          <a:lstStyle/>
          <a:p>
            <a:pPr algn="ctr"/>
            <a:r>
              <a:rPr lang="en-US" sz="3600" dirty="0" smtClean="0"/>
              <a:t>5 minutes of questions!</a:t>
            </a:r>
          </a:p>
          <a:p>
            <a:pPr algn="ctr"/>
            <a:r>
              <a:rPr lang="en-US" sz="2800" dirty="0" smtClean="0"/>
              <a:t>Please tell us who you are directing your question to.</a:t>
            </a:r>
            <a:endParaRPr lang="en-US" sz="2800" b="1" dirty="0" smtClean="0"/>
          </a:p>
        </p:txBody>
      </p:sp>
    </p:spTree>
    <p:extLst>
      <p:ext uri="{BB962C8B-B14F-4D97-AF65-F5344CB8AC3E}">
        <p14:creationId xmlns:p14="http://schemas.microsoft.com/office/powerpoint/2010/main" val="6950805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Optional</a:t>
            </a:r>
            <a:endParaRPr lang="en-US" sz="3200" b="1" dirty="0"/>
          </a:p>
        </p:txBody>
      </p:sp>
      <p:sp>
        <p:nvSpPr>
          <p:cNvPr id="3" name="Slide Number Placeholder 2"/>
          <p:cNvSpPr>
            <a:spLocks noGrp="1"/>
          </p:cNvSpPr>
          <p:nvPr>
            <p:ph type="sldNum" sz="quarter" idx="12"/>
          </p:nvPr>
        </p:nvSpPr>
        <p:spPr/>
        <p:txBody>
          <a:bodyPr/>
          <a:lstStyle/>
          <a:p>
            <a:fld id="{8019F1B4-90E2-413E-9515-212204C1C5D3}" type="slidenum">
              <a:rPr lang="en-US" smtClean="0"/>
              <a:pPr/>
              <a:t>34</a:t>
            </a:fld>
            <a:endParaRPr lang="en-US" dirty="0"/>
          </a:p>
        </p:txBody>
      </p:sp>
      <p:sp>
        <p:nvSpPr>
          <p:cNvPr id="4" name="Content Placeholder 3"/>
          <p:cNvSpPr>
            <a:spLocks noGrp="1"/>
          </p:cNvSpPr>
          <p:nvPr>
            <p:ph sz="quarter" idx="1"/>
          </p:nvPr>
        </p:nvSpPr>
        <p:spPr/>
        <p:txBody>
          <a:bodyPr>
            <a:normAutofit/>
          </a:bodyPr>
          <a:lstStyle/>
          <a:p>
            <a:r>
              <a:rPr lang="en-US" sz="2800" dirty="0" smtClean="0"/>
              <a:t>Reddit</a:t>
            </a:r>
          </a:p>
          <a:p>
            <a:r>
              <a:rPr lang="en-US" sz="2800" dirty="0" smtClean="0"/>
              <a:t>Quora</a:t>
            </a:r>
          </a:p>
          <a:p>
            <a:r>
              <a:rPr lang="en-US" sz="2800" dirty="0" smtClean="0"/>
              <a:t>Genre Specific or Target specific: ex.</a:t>
            </a:r>
          </a:p>
          <a:p>
            <a:pPr lvl="1"/>
            <a:r>
              <a:rPr lang="en-US" sz="2600" dirty="0" smtClean="0"/>
              <a:t>Mamapedia</a:t>
            </a:r>
          </a:p>
          <a:p>
            <a:pPr lvl="1"/>
            <a:r>
              <a:rPr lang="en-US" sz="2600" dirty="0" smtClean="0"/>
              <a:t>i09</a:t>
            </a:r>
          </a:p>
          <a:p>
            <a:r>
              <a:rPr lang="en-US" sz="2800" dirty="0" smtClean="0"/>
              <a:t>Huffington Post</a:t>
            </a:r>
          </a:p>
          <a:p>
            <a:r>
              <a:rPr lang="en-US" sz="2800" dirty="0" smtClean="0"/>
              <a:t>More Book Bloggers</a:t>
            </a:r>
          </a:p>
          <a:p>
            <a:r>
              <a:rPr lang="en-US" sz="2800" dirty="0" smtClean="0"/>
              <a:t>Other Book Sites</a:t>
            </a:r>
          </a:p>
          <a:p>
            <a:pPr lvl="1"/>
            <a:r>
              <a:rPr lang="en-US" sz="2600" dirty="0" smtClean="0"/>
              <a:t>LibraryThing</a:t>
            </a:r>
          </a:p>
          <a:p>
            <a:pPr lvl="1"/>
            <a:r>
              <a:rPr lang="en-US" sz="2600" dirty="0" smtClean="0"/>
              <a:t>Wattpad</a:t>
            </a:r>
          </a:p>
          <a:p>
            <a:endParaRPr lang="en-US" sz="2800" dirty="0" smtClean="0"/>
          </a:p>
        </p:txBody>
      </p:sp>
    </p:spTree>
    <p:extLst>
      <p:ext uri="{BB962C8B-B14F-4D97-AF65-F5344CB8AC3E}">
        <p14:creationId xmlns:p14="http://schemas.microsoft.com/office/powerpoint/2010/main" val="26334237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Question #1</a:t>
            </a:r>
            <a:endParaRPr lang="en-US" sz="3200" b="1" dirty="0"/>
          </a:p>
        </p:txBody>
      </p:sp>
      <p:sp>
        <p:nvSpPr>
          <p:cNvPr id="3" name="Slide Number Placeholder 2"/>
          <p:cNvSpPr>
            <a:spLocks noGrp="1"/>
          </p:cNvSpPr>
          <p:nvPr>
            <p:ph type="sldNum" sz="quarter" idx="12"/>
          </p:nvPr>
        </p:nvSpPr>
        <p:spPr/>
        <p:txBody>
          <a:bodyPr/>
          <a:lstStyle/>
          <a:p>
            <a:fld id="{8019F1B4-90E2-413E-9515-212204C1C5D3}" type="slidenum">
              <a:rPr lang="en-US" smtClean="0"/>
              <a:pPr/>
              <a:t>35</a:t>
            </a:fld>
            <a:endParaRPr lang="en-US" dirty="0"/>
          </a:p>
        </p:txBody>
      </p:sp>
      <p:pic>
        <p:nvPicPr>
          <p:cNvPr id="5" name="Picture 2" descr="C:\Users\Katherine\Downloads\Booktrope_logo_final2 - Copy.jpg"/>
          <p:cNvPicPr>
            <a:picLocks noChangeAspect="1" noChangeArrowheads="1"/>
          </p:cNvPicPr>
          <p:nvPr/>
        </p:nvPicPr>
        <p:blipFill>
          <a:blip r:embed="rId2" cstate="print"/>
          <a:srcRect/>
          <a:stretch>
            <a:fillRect/>
          </a:stretch>
        </p:blipFill>
        <p:spPr bwMode="auto">
          <a:xfrm>
            <a:off x="7391400" y="6248400"/>
            <a:ext cx="1524000" cy="428040"/>
          </a:xfrm>
          <a:prstGeom prst="rect">
            <a:avLst/>
          </a:prstGeom>
          <a:noFill/>
        </p:spPr>
      </p:pic>
      <p:sp>
        <p:nvSpPr>
          <p:cNvPr id="7" name="TextBox 6"/>
          <p:cNvSpPr txBox="1"/>
          <p:nvPr/>
        </p:nvSpPr>
        <p:spPr>
          <a:xfrm>
            <a:off x="228600" y="2438400"/>
            <a:ext cx="8915400" cy="1200329"/>
          </a:xfrm>
          <a:prstGeom prst="rect">
            <a:avLst/>
          </a:prstGeom>
          <a:noFill/>
        </p:spPr>
        <p:txBody>
          <a:bodyPr wrap="square" rtlCol="0">
            <a:spAutoFit/>
          </a:bodyPr>
          <a:lstStyle/>
          <a:p>
            <a:pPr algn="ctr"/>
            <a:r>
              <a:rPr lang="en-US" sz="3600" dirty="0" smtClean="0"/>
              <a:t>Name one of the top three things you MUST have in your author platform?</a:t>
            </a:r>
            <a:r>
              <a:rPr lang="en-US" sz="3600" b="1" dirty="0" smtClean="0"/>
              <a:t> </a:t>
            </a:r>
          </a:p>
        </p:txBody>
      </p:sp>
    </p:spTree>
    <p:extLst>
      <p:ext uri="{BB962C8B-B14F-4D97-AF65-F5344CB8AC3E}">
        <p14:creationId xmlns:p14="http://schemas.microsoft.com/office/powerpoint/2010/main" val="11497312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Question #2</a:t>
            </a:r>
            <a:endParaRPr lang="en-US" sz="3200" b="1" dirty="0"/>
          </a:p>
        </p:txBody>
      </p:sp>
      <p:sp>
        <p:nvSpPr>
          <p:cNvPr id="3" name="Slide Number Placeholder 2"/>
          <p:cNvSpPr>
            <a:spLocks noGrp="1"/>
          </p:cNvSpPr>
          <p:nvPr>
            <p:ph type="sldNum" sz="quarter" idx="12"/>
          </p:nvPr>
        </p:nvSpPr>
        <p:spPr/>
        <p:txBody>
          <a:bodyPr/>
          <a:lstStyle/>
          <a:p>
            <a:fld id="{8019F1B4-90E2-413E-9515-212204C1C5D3}" type="slidenum">
              <a:rPr lang="en-US" smtClean="0"/>
              <a:pPr/>
              <a:t>36</a:t>
            </a:fld>
            <a:endParaRPr lang="en-US" dirty="0"/>
          </a:p>
        </p:txBody>
      </p:sp>
      <p:pic>
        <p:nvPicPr>
          <p:cNvPr id="5" name="Picture 2" descr="C:\Users\Katherine\Downloads\Booktrope_logo_final2 - Copy.jpg"/>
          <p:cNvPicPr>
            <a:picLocks noChangeAspect="1" noChangeArrowheads="1"/>
          </p:cNvPicPr>
          <p:nvPr/>
        </p:nvPicPr>
        <p:blipFill>
          <a:blip r:embed="rId2" cstate="print"/>
          <a:srcRect/>
          <a:stretch>
            <a:fillRect/>
          </a:stretch>
        </p:blipFill>
        <p:spPr bwMode="auto">
          <a:xfrm>
            <a:off x="7391400" y="6248400"/>
            <a:ext cx="1524000" cy="428040"/>
          </a:xfrm>
          <a:prstGeom prst="rect">
            <a:avLst/>
          </a:prstGeom>
          <a:noFill/>
        </p:spPr>
      </p:pic>
      <p:sp>
        <p:nvSpPr>
          <p:cNvPr id="6" name="TextBox 5"/>
          <p:cNvSpPr txBox="1"/>
          <p:nvPr/>
        </p:nvSpPr>
        <p:spPr>
          <a:xfrm>
            <a:off x="228600" y="2438400"/>
            <a:ext cx="8915400" cy="646331"/>
          </a:xfrm>
          <a:prstGeom prst="rect">
            <a:avLst/>
          </a:prstGeom>
          <a:noFill/>
        </p:spPr>
        <p:txBody>
          <a:bodyPr wrap="square" rtlCol="0">
            <a:spAutoFit/>
          </a:bodyPr>
          <a:lstStyle/>
          <a:p>
            <a:pPr algn="ctr"/>
            <a:r>
              <a:rPr lang="en-US" sz="3600" dirty="0" smtClean="0"/>
              <a:t>Name one of the ways to offer content?</a:t>
            </a:r>
            <a:r>
              <a:rPr lang="en-US" sz="3600" b="1" dirty="0" smtClean="0"/>
              <a:t> </a:t>
            </a:r>
          </a:p>
        </p:txBody>
      </p:sp>
    </p:spTree>
    <p:extLst>
      <p:ext uri="{BB962C8B-B14F-4D97-AF65-F5344CB8AC3E}">
        <p14:creationId xmlns:p14="http://schemas.microsoft.com/office/powerpoint/2010/main" val="13391582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Question #3 </a:t>
            </a:r>
            <a:endParaRPr lang="en-US" sz="3200" b="1" dirty="0"/>
          </a:p>
        </p:txBody>
      </p:sp>
      <p:sp>
        <p:nvSpPr>
          <p:cNvPr id="3" name="Slide Number Placeholder 2"/>
          <p:cNvSpPr>
            <a:spLocks noGrp="1"/>
          </p:cNvSpPr>
          <p:nvPr>
            <p:ph type="sldNum" sz="quarter" idx="12"/>
          </p:nvPr>
        </p:nvSpPr>
        <p:spPr/>
        <p:txBody>
          <a:bodyPr/>
          <a:lstStyle/>
          <a:p>
            <a:fld id="{8019F1B4-90E2-413E-9515-212204C1C5D3}" type="slidenum">
              <a:rPr lang="en-US" smtClean="0"/>
              <a:pPr/>
              <a:t>37</a:t>
            </a:fld>
            <a:endParaRPr lang="en-US" dirty="0"/>
          </a:p>
        </p:txBody>
      </p:sp>
      <p:pic>
        <p:nvPicPr>
          <p:cNvPr id="5" name="Picture 2" descr="C:\Users\Katherine\Downloads\Booktrope_logo_final2 - Copy.jpg"/>
          <p:cNvPicPr>
            <a:picLocks noChangeAspect="1" noChangeArrowheads="1"/>
          </p:cNvPicPr>
          <p:nvPr/>
        </p:nvPicPr>
        <p:blipFill>
          <a:blip r:embed="rId2" cstate="print"/>
          <a:srcRect/>
          <a:stretch>
            <a:fillRect/>
          </a:stretch>
        </p:blipFill>
        <p:spPr bwMode="auto">
          <a:xfrm>
            <a:off x="7391400" y="6248400"/>
            <a:ext cx="1524000" cy="428040"/>
          </a:xfrm>
          <a:prstGeom prst="rect">
            <a:avLst/>
          </a:prstGeom>
          <a:noFill/>
        </p:spPr>
      </p:pic>
      <p:sp>
        <p:nvSpPr>
          <p:cNvPr id="6" name="TextBox 5"/>
          <p:cNvSpPr txBox="1"/>
          <p:nvPr/>
        </p:nvSpPr>
        <p:spPr>
          <a:xfrm>
            <a:off x="228600" y="2438400"/>
            <a:ext cx="8915400" cy="1200329"/>
          </a:xfrm>
          <a:prstGeom prst="rect">
            <a:avLst/>
          </a:prstGeom>
          <a:noFill/>
        </p:spPr>
        <p:txBody>
          <a:bodyPr wrap="square" rtlCol="0">
            <a:spAutoFit/>
          </a:bodyPr>
          <a:lstStyle/>
          <a:p>
            <a:pPr algn="ctr"/>
            <a:r>
              <a:rPr lang="en-US" sz="3600" dirty="0" smtClean="0"/>
              <a:t>How do you decide where to start with </a:t>
            </a:r>
          </a:p>
          <a:p>
            <a:pPr algn="ctr"/>
            <a:r>
              <a:rPr lang="en-US" sz="3600" dirty="0" smtClean="0"/>
              <a:t>social media?</a:t>
            </a:r>
            <a:r>
              <a:rPr lang="en-US" sz="3600" b="1" dirty="0" smtClean="0"/>
              <a:t> </a:t>
            </a:r>
          </a:p>
        </p:txBody>
      </p:sp>
    </p:spTree>
    <p:extLst>
      <p:ext uri="{BB962C8B-B14F-4D97-AF65-F5344CB8AC3E}">
        <p14:creationId xmlns:p14="http://schemas.microsoft.com/office/powerpoint/2010/main" val="16308545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Q&amp;A</a:t>
            </a:r>
            <a:endParaRPr lang="en-US" sz="3200" b="1" dirty="0"/>
          </a:p>
        </p:txBody>
      </p:sp>
      <p:sp>
        <p:nvSpPr>
          <p:cNvPr id="3" name="Slide Number Placeholder 2"/>
          <p:cNvSpPr>
            <a:spLocks noGrp="1"/>
          </p:cNvSpPr>
          <p:nvPr>
            <p:ph type="sldNum" sz="quarter" idx="12"/>
          </p:nvPr>
        </p:nvSpPr>
        <p:spPr/>
        <p:txBody>
          <a:bodyPr/>
          <a:lstStyle/>
          <a:p>
            <a:fld id="{8019F1B4-90E2-413E-9515-212204C1C5D3}" type="slidenum">
              <a:rPr lang="en-US" smtClean="0"/>
              <a:pPr/>
              <a:t>38</a:t>
            </a:fld>
            <a:endParaRPr lang="en-US" dirty="0"/>
          </a:p>
        </p:txBody>
      </p:sp>
      <p:pic>
        <p:nvPicPr>
          <p:cNvPr id="5" name="Picture 2" descr="C:\Users\Katherine\Downloads\Booktrope_logo_final2 - Copy.jpg"/>
          <p:cNvPicPr>
            <a:picLocks noChangeAspect="1" noChangeArrowheads="1"/>
          </p:cNvPicPr>
          <p:nvPr/>
        </p:nvPicPr>
        <p:blipFill>
          <a:blip r:embed="rId2" cstate="print"/>
          <a:srcRect/>
          <a:stretch>
            <a:fillRect/>
          </a:stretch>
        </p:blipFill>
        <p:spPr bwMode="auto">
          <a:xfrm>
            <a:off x="7391400" y="6248400"/>
            <a:ext cx="1524000" cy="428040"/>
          </a:xfrm>
          <a:prstGeom prst="rect">
            <a:avLst/>
          </a:prstGeom>
          <a:noFill/>
        </p:spPr>
      </p:pic>
      <p:sp>
        <p:nvSpPr>
          <p:cNvPr id="6" name="TextBox 5"/>
          <p:cNvSpPr txBox="1"/>
          <p:nvPr/>
        </p:nvSpPr>
        <p:spPr>
          <a:xfrm>
            <a:off x="228600" y="2438400"/>
            <a:ext cx="8915400" cy="646331"/>
          </a:xfrm>
          <a:prstGeom prst="rect">
            <a:avLst/>
          </a:prstGeom>
          <a:noFill/>
        </p:spPr>
        <p:txBody>
          <a:bodyPr wrap="square" rtlCol="0">
            <a:spAutoFit/>
          </a:bodyPr>
          <a:lstStyle/>
          <a:p>
            <a:pPr algn="ctr"/>
            <a:r>
              <a:rPr lang="en-US" sz="3600" dirty="0" smtClean="0"/>
              <a:t>Any final questions?</a:t>
            </a:r>
            <a:r>
              <a:rPr lang="en-US" sz="3600" b="1" dirty="0" smtClean="0"/>
              <a:t> </a:t>
            </a:r>
          </a:p>
        </p:txBody>
      </p:sp>
    </p:spTree>
    <p:extLst>
      <p:ext uri="{BB962C8B-B14F-4D97-AF65-F5344CB8AC3E}">
        <p14:creationId xmlns:p14="http://schemas.microsoft.com/office/powerpoint/2010/main" val="28035704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ooktrope_logo_color(1).jpg"/>
          <p:cNvPicPr>
            <a:picLocks noChangeAspect="1"/>
          </p:cNvPicPr>
          <p:nvPr/>
        </p:nvPicPr>
        <p:blipFill>
          <a:blip r:embed="rId3" cstate="print"/>
          <a:stretch>
            <a:fillRect/>
          </a:stretch>
        </p:blipFill>
        <p:spPr>
          <a:xfrm>
            <a:off x="228600" y="228600"/>
            <a:ext cx="2550464" cy="1981200"/>
          </a:xfrm>
          <a:prstGeom prst="rect">
            <a:avLst/>
          </a:prstGeom>
        </p:spPr>
      </p:pic>
      <p:sp>
        <p:nvSpPr>
          <p:cNvPr id="8" name="TextBox 7"/>
          <p:cNvSpPr txBox="1"/>
          <p:nvPr/>
        </p:nvSpPr>
        <p:spPr>
          <a:xfrm>
            <a:off x="228600" y="2438400"/>
            <a:ext cx="8915400" cy="4401205"/>
          </a:xfrm>
          <a:prstGeom prst="rect">
            <a:avLst/>
          </a:prstGeom>
          <a:noFill/>
        </p:spPr>
        <p:txBody>
          <a:bodyPr wrap="square" rtlCol="0">
            <a:spAutoFit/>
          </a:bodyPr>
          <a:lstStyle/>
          <a:p>
            <a:pPr algn="ctr"/>
            <a:r>
              <a:rPr lang="en-US" sz="2800" dirty="0" smtClean="0"/>
              <a:t>Katherine Fye Sears</a:t>
            </a:r>
          </a:p>
          <a:p>
            <a:pPr algn="ctr"/>
            <a:r>
              <a:rPr lang="en-US" sz="2800" dirty="0" smtClean="0"/>
              <a:t>Booktrope Co-Founder/CMO</a:t>
            </a:r>
          </a:p>
          <a:p>
            <a:pPr algn="ctr"/>
            <a:r>
              <a:rPr lang="en-US" sz="2800" dirty="0" smtClean="0"/>
              <a:t>Co-Author of </a:t>
            </a:r>
            <a:r>
              <a:rPr lang="en-US" sz="2800" b="1" i="1" dirty="0" smtClean="0"/>
              <a:t>How to Market a Book</a:t>
            </a:r>
          </a:p>
          <a:p>
            <a:pPr algn="ctr"/>
            <a:endParaRPr lang="en-US" sz="2800" b="1" i="1" dirty="0"/>
          </a:p>
          <a:p>
            <a:pPr algn="ctr"/>
            <a:r>
              <a:rPr lang="en-US" sz="2800" dirty="0" smtClean="0"/>
              <a:t>Lisa Fernow</a:t>
            </a:r>
          </a:p>
          <a:p>
            <a:pPr algn="ctr"/>
            <a:r>
              <a:rPr lang="en-US" sz="2800" dirty="0" smtClean="0"/>
              <a:t>Marketing Professional</a:t>
            </a:r>
          </a:p>
          <a:p>
            <a:pPr algn="ctr"/>
            <a:r>
              <a:rPr lang="en-US" sz="2800" dirty="0" smtClean="0"/>
              <a:t>Author, </a:t>
            </a:r>
            <a:r>
              <a:rPr lang="en-US" sz="2800" b="1" i="1" dirty="0" smtClean="0"/>
              <a:t>Dead on Her Feet</a:t>
            </a:r>
          </a:p>
          <a:p>
            <a:pPr algn="ctr"/>
            <a:endParaRPr lang="en-US" sz="2800" dirty="0" smtClean="0"/>
          </a:p>
          <a:p>
            <a:pPr algn="ctr"/>
            <a:endParaRPr lang="en-US" sz="2800" dirty="0" smtClean="0"/>
          </a:p>
          <a:p>
            <a:pPr algn="ctr"/>
            <a:r>
              <a:rPr lang="en-US" sz="2800" dirty="0" smtClean="0"/>
              <a:t>www.booktrope.com</a:t>
            </a:r>
            <a:endParaRPr lang="en-US" sz="2800" dirty="0"/>
          </a:p>
        </p:txBody>
      </p:sp>
      <p:sp>
        <p:nvSpPr>
          <p:cNvPr id="4" name="Slide Number Placeholder 3"/>
          <p:cNvSpPr>
            <a:spLocks noGrp="1"/>
          </p:cNvSpPr>
          <p:nvPr>
            <p:ph type="sldNum" sz="quarter" idx="12"/>
          </p:nvPr>
        </p:nvSpPr>
        <p:spPr>
          <a:xfrm>
            <a:off x="612648" y="6416040"/>
            <a:ext cx="1981200" cy="365760"/>
          </a:xfrm>
        </p:spPr>
        <p:txBody>
          <a:bodyPr/>
          <a:lstStyle/>
          <a:p>
            <a:fld id="{8019F1B4-90E2-413E-9515-212204C1C5D3}" type="slidenum">
              <a:rPr lang="en-US" sz="1400" smtClean="0"/>
              <a:pPr/>
              <a:t>39</a:t>
            </a:fld>
            <a:endParaRPr lang="en-US" sz="1400" dirty="0"/>
          </a:p>
        </p:txBody>
      </p:sp>
      <p:pic>
        <p:nvPicPr>
          <p:cNvPr id="6" name="Picture 2" descr="C:\Users\Katherine\Downloads\Booktrope_logo_final2 - Copy.jpg"/>
          <p:cNvPicPr>
            <a:picLocks noChangeAspect="1" noChangeArrowheads="1"/>
          </p:cNvPicPr>
          <p:nvPr/>
        </p:nvPicPr>
        <p:blipFill>
          <a:blip r:embed="rId4" cstate="print"/>
          <a:srcRect/>
          <a:stretch>
            <a:fillRect/>
          </a:stretch>
        </p:blipFill>
        <p:spPr bwMode="auto">
          <a:xfrm>
            <a:off x="7391400" y="6248400"/>
            <a:ext cx="1524000" cy="428040"/>
          </a:xfrm>
          <a:prstGeom prst="rect">
            <a:avLst/>
          </a:prstGeom>
          <a:noFill/>
        </p:spPr>
      </p:pic>
    </p:spTree>
    <p:extLst>
      <p:ext uri="{BB962C8B-B14F-4D97-AF65-F5344CB8AC3E}">
        <p14:creationId xmlns:p14="http://schemas.microsoft.com/office/powerpoint/2010/main" val="11668121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Things </a:t>
            </a:r>
            <a:r>
              <a:rPr lang="en-US" sz="3200" b="1" dirty="0" smtClean="0"/>
              <a:t>we </a:t>
            </a:r>
            <a:r>
              <a:rPr lang="en-US" sz="3200" b="1" dirty="0" smtClean="0"/>
              <a:t>will not be covering…</a:t>
            </a:r>
            <a:endParaRPr lang="en-US" sz="3200" b="1" dirty="0"/>
          </a:p>
        </p:txBody>
      </p:sp>
      <p:sp>
        <p:nvSpPr>
          <p:cNvPr id="3" name="Slide Number Placeholder 2"/>
          <p:cNvSpPr>
            <a:spLocks noGrp="1"/>
          </p:cNvSpPr>
          <p:nvPr>
            <p:ph type="sldNum" sz="quarter" idx="12"/>
          </p:nvPr>
        </p:nvSpPr>
        <p:spPr/>
        <p:txBody>
          <a:bodyPr/>
          <a:lstStyle/>
          <a:p>
            <a:fld id="{8019F1B4-90E2-413E-9515-212204C1C5D3}" type="slidenum">
              <a:rPr lang="en-US" smtClean="0"/>
              <a:pPr/>
              <a:t>4</a:t>
            </a:fld>
            <a:endParaRPr lang="en-US" dirty="0"/>
          </a:p>
        </p:txBody>
      </p:sp>
      <p:sp>
        <p:nvSpPr>
          <p:cNvPr id="4" name="Content Placeholder 3"/>
          <p:cNvSpPr>
            <a:spLocks noGrp="1"/>
          </p:cNvSpPr>
          <p:nvPr>
            <p:ph sz="quarter" idx="1"/>
          </p:nvPr>
        </p:nvSpPr>
        <p:spPr/>
        <p:txBody>
          <a:bodyPr>
            <a:normAutofit/>
          </a:bodyPr>
          <a:lstStyle/>
          <a:p>
            <a:r>
              <a:rPr lang="en-US" sz="2800" dirty="0" smtClean="0"/>
              <a:t>How to write a book</a:t>
            </a:r>
          </a:p>
          <a:p>
            <a:r>
              <a:rPr lang="en-US" sz="2800" dirty="0" smtClean="0"/>
              <a:t>How to write a press release or get into newspapers</a:t>
            </a:r>
          </a:p>
          <a:p>
            <a:r>
              <a:rPr lang="en-US" sz="2800" dirty="0" smtClean="0"/>
              <a:t>How to get reviews</a:t>
            </a:r>
          </a:p>
          <a:p>
            <a:r>
              <a:rPr lang="en-US" sz="2800" dirty="0" smtClean="0"/>
              <a:t>How to get into book stores</a:t>
            </a:r>
          </a:p>
          <a:p>
            <a:r>
              <a:rPr lang="en-US" sz="2800" dirty="0" smtClean="0"/>
              <a:t>Booktrope</a:t>
            </a:r>
          </a:p>
          <a:p>
            <a:endParaRPr lang="en-US" sz="2800" dirty="0"/>
          </a:p>
          <a:p>
            <a:r>
              <a:rPr lang="en-US" sz="2800" dirty="0" smtClean="0"/>
              <a:t>Any of the above are fair game in the final Q&amp;A, time permitting….</a:t>
            </a:r>
          </a:p>
        </p:txBody>
      </p:sp>
    </p:spTree>
    <p:extLst>
      <p:ext uri="{BB962C8B-B14F-4D97-AF65-F5344CB8AC3E}">
        <p14:creationId xmlns:p14="http://schemas.microsoft.com/office/powerpoint/2010/main" val="3383510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Publishing</a:t>
            </a:r>
            <a:endParaRPr lang="en-US" sz="3200" b="1" dirty="0"/>
          </a:p>
        </p:txBody>
      </p:sp>
      <p:sp>
        <p:nvSpPr>
          <p:cNvPr id="3" name="Slide Number Placeholder 2"/>
          <p:cNvSpPr>
            <a:spLocks noGrp="1"/>
          </p:cNvSpPr>
          <p:nvPr>
            <p:ph type="sldNum" sz="quarter" idx="12"/>
          </p:nvPr>
        </p:nvSpPr>
        <p:spPr/>
        <p:txBody>
          <a:bodyPr/>
          <a:lstStyle/>
          <a:p>
            <a:fld id="{8019F1B4-90E2-413E-9515-212204C1C5D3}" type="slidenum">
              <a:rPr lang="en-US" smtClean="0"/>
              <a:pPr/>
              <a:t>5</a:t>
            </a:fld>
            <a:endParaRPr lang="en-US" dirty="0"/>
          </a:p>
        </p:txBody>
      </p:sp>
      <p:pic>
        <p:nvPicPr>
          <p:cNvPr id="5" name="Picture 2" descr="C:\Users\Katherine\Downloads\Booktrope_logo_final2 - Copy.jpg"/>
          <p:cNvPicPr>
            <a:picLocks noChangeAspect="1" noChangeArrowheads="1"/>
          </p:cNvPicPr>
          <p:nvPr/>
        </p:nvPicPr>
        <p:blipFill>
          <a:blip r:embed="rId2" cstate="print"/>
          <a:srcRect/>
          <a:stretch>
            <a:fillRect/>
          </a:stretch>
        </p:blipFill>
        <p:spPr bwMode="auto">
          <a:xfrm>
            <a:off x="7391400" y="6248400"/>
            <a:ext cx="1524000" cy="428040"/>
          </a:xfrm>
          <a:prstGeom prst="rect">
            <a:avLst/>
          </a:prstGeom>
          <a:noFill/>
        </p:spPr>
      </p:pic>
      <p:sp>
        <p:nvSpPr>
          <p:cNvPr id="6" name="TextBox 5"/>
          <p:cNvSpPr txBox="1"/>
          <p:nvPr/>
        </p:nvSpPr>
        <p:spPr>
          <a:xfrm>
            <a:off x="228600" y="2438400"/>
            <a:ext cx="8915400" cy="1200329"/>
          </a:xfrm>
          <a:prstGeom prst="rect">
            <a:avLst/>
          </a:prstGeom>
          <a:noFill/>
        </p:spPr>
        <p:txBody>
          <a:bodyPr wrap="square" rtlCol="0">
            <a:spAutoFit/>
          </a:bodyPr>
          <a:lstStyle/>
          <a:p>
            <a:pPr algn="ctr"/>
            <a:endParaRPr lang="en-US" sz="3600" dirty="0" smtClean="0"/>
          </a:p>
          <a:p>
            <a:pPr algn="ctr"/>
            <a:r>
              <a:rPr lang="en-US" sz="3600" dirty="0" smtClean="0"/>
              <a:t>The state of the union  </a:t>
            </a:r>
            <a:endParaRPr lang="en-US" sz="3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Publishing Market</a:t>
            </a:r>
            <a:endParaRPr lang="en-US" sz="3200" b="1" dirty="0"/>
          </a:p>
        </p:txBody>
      </p:sp>
      <p:sp>
        <p:nvSpPr>
          <p:cNvPr id="6" name="Slide Number Placeholder 5"/>
          <p:cNvSpPr>
            <a:spLocks noGrp="1"/>
          </p:cNvSpPr>
          <p:nvPr>
            <p:ph type="sldNum" sz="quarter" idx="12"/>
          </p:nvPr>
        </p:nvSpPr>
        <p:spPr>
          <a:xfrm>
            <a:off x="612648" y="6416040"/>
            <a:ext cx="1981200" cy="365760"/>
          </a:xfrm>
        </p:spPr>
        <p:txBody>
          <a:bodyPr/>
          <a:lstStyle/>
          <a:p>
            <a:fld id="{8019F1B4-90E2-413E-9515-212204C1C5D3}" type="slidenum">
              <a:rPr lang="en-US" sz="1400" smtClean="0"/>
              <a:pPr/>
              <a:t>6</a:t>
            </a:fld>
            <a:endParaRPr lang="en-US" sz="1400" dirty="0"/>
          </a:p>
        </p:txBody>
      </p:sp>
      <p:pic>
        <p:nvPicPr>
          <p:cNvPr id="5" name="Picture 2" descr="C:\Users\Katherine\Downloads\Booktrope_logo_final2 - Copy.jpg"/>
          <p:cNvPicPr>
            <a:picLocks noChangeAspect="1" noChangeArrowheads="1"/>
          </p:cNvPicPr>
          <p:nvPr/>
        </p:nvPicPr>
        <p:blipFill>
          <a:blip r:embed="rId3" cstate="print"/>
          <a:srcRect/>
          <a:stretch>
            <a:fillRect/>
          </a:stretch>
        </p:blipFill>
        <p:spPr bwMode="auto">
          <a:xfrm>
            <a:off x="7391400" y="6248400"/>
            <a:ext cx="1524000" cy="428040"/>
          </a:xfrm>
          <a:prstGeom prst="rect">
            <a:avLst/>
          </a:prstGeom>
          <a:noFill/>
        </p:spPr>
      </p:pic>
      <p:sp>
        <p:nvSpPr>
          <p:cNvPr id="10" name="TextBox 9"/>
          <p:cNvSpPr txBox="1"/>
          <p:nvPr/>
        </p:nvSpPr>
        <p:spPr>
          <a:xfrm>
            <a:off x="914400" y="6019800"/>
            <a:ext cx="2721899" cy="307777"/>
          </a:xfrm>
          <a:prstGeom prst="rect">
            <a:avLst/>
          </a:prstGeom>
          <a:noFill/>
        </p:spPr>
        <p:txBody>
          <a:bodyPr wrap="none" rtlCol="0">
            <a:spAutoFit/>
          </a:bodyPr>
          <a:lstStyle/>
          <a:p>
            <a:r>
              <a:rPr lang="en-US" sz="1400" dirty="0" smtClean="0"/>
              <a:t>**Data via BISG study August 2013</a:t>
            </a:r>
            <a:endParaRPr lang="en-US" sz="14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087" y="1312459"/>
            <a:ext cx="8161905" cy="4466667"/>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3200" b="1" dirty="0" smtClean="0"/>
              <a:t>Publishing Market</a:t>
            </a:r>
            <a:endParaRPr lang="en-US" sz="3200" dirty="0"/>
          </a:p>
        </p:txBody>
      </p:sp>
      <p:sp>
        <p:nvSpPr>
          <p:cNvPr id="3" name="Slide Number Placeholder 2"/>
          <p:cNvSpPr>
            <a:spLocks noGrp="1"/>
          </p:cNvSpPr>
          <p:nvPr>
            <p:ph type="sldNum" sz="quarter" idx="12"/>
          </p:nvPr>
        </p:nvSpPr>
        <p:spPr/>
        <p:txBody>
          <a:bodyPr/>
          <a:lstStyle/>
          <a:p>
            <a:fld id="{8019F1B4-90E2-413E-9515-212204C1C5D3}" type="slidenum">
              <a:rPr lang="en-US" smtClean="0"/>
              <a:pPr/>
              <a:t>7</a:t>
            </a:fld>
            <a:endParaRPr lang="en-US" dirty="0"/>
          </a:p>
        </p:txBody>
      </p:sp>
      <p:sp>
        <p:nvSpPr>
          <p:cNvPr id="6" name="Title 1"/>
          <p:cNvSpPr txBox="1">
            <a:spLocks/>
          </p:cNvSpPr>
          <p:nvPr/>
        </p:nvSpPr>
        <p:spPr>
          <a:xfrm>
            <a:off x="609600" y="685800"/>
            <a:ext cx="8229600" cy="990600"/>
          </a:xfrm>
          <a:prstGeom prst="rect">
            <a:avLst/>
          </a:prstGeom>
        </p:spPr>
        <p:txBody>
          <a:bodyPr vert="horz" lIns="57150" tIns="28575" rIns="57150" bIns="28575"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800" b="1" i="0" u="none" strike="noStrike" kern="1200" cap="none" spc="0" normalizeH="0" baseline="0" noProof="0" dirty="0">
              <a:ln>
                <a:noFill/>
              </a:ln>
              <a:solidFill>
                <a:schemeClr val="tx2"/>
              </a:solidFill>
              <a:effectLst/>
              <a:uLnTx/>
              <a:uFillTx/>
              <a:latin typeface="+mj-lt"/>
              <a:ea typeface="+mj-ea"/>
              <a:cs typeface="+mj-cs"/>
            </a:endParaRPr>
          </a:p>
        </p:txBody>
      </p:sp>
      <p:pic>
        <p:nvPicPr>
          <p:cNvPr id="7" name="Picture 2" descr="C:\Users\Katherine\Downloads\Booktrope_logo_final2 - Copy.jpg"/>
          <p:cNvPicPr>
            <a:picLocks noChangeAspect="1" noChangeArrowheads="1"/>
          </p:cNvPicPr>
          <p:nvPr/>
        </p:nvPicPr>
        <p:blipFill>
          <a:blip r:embed="rId3" cstate="print"/>
          <a:srcRect/>
          <a:stretch>
            <a:fillRect/>
          </a:stretch>
        </p:blipFill>
        <p:spPr bwMode="auto">
          <a:xfrm>
            <a:off x="7391400" y="6248400"/>
            <a:ext cx="1524000" cy="428040"/>
          </a:xfrm>
          <a:prstGeom prst="rect">
            <a:avLst/>
          </a:prstGeom>
          <a:noFill/>
        </p:spPr>
      </p:pic>
      <p:sp>
        <p:nvSpPr>
          <p:cNvPr id="8" name="TextBox 7"/>
          <p:cNvSpPr txBox="1"/>
          <p:nvPr/>
        </p:nvSpPr>
        <p:spPr>
          <a:xfrm>
            <a:off x="914400" y="6019800"/>
            <a:ext cx="2721899" cy="307777"/>
          </a:xfrm>
          <a:prstGeom prst="rect">
            <a:avLst/>
          </a:prstGeom>
          <a:noFill/>
        </p:spPr>
        <p:txBody>
          <a:bodyPr wrap="none" rtlCol="0">
            <a:spAutoFit/>
          </a:bodyPr>
          <a:lstStyle/>
          <a:p>
            <a:r>
              <a:rPr lang="en-US" sz="1400" dirty="0" smtClean="0"/>
              <a:t>**Data via BISG study August 2013</a:t>
            </a:r>
            <a:endParaRPr lang="en-US" sz="1400" dirty="0"/>
          </a:p>
        </p:txBody>
      </p:sp>
      <p:pic>
        <p:nvPicPr>
          <p:cNvPr id="4" name="Picture 3"/>
          <p:cNvPicPr>
            <a:picLocks noChangeAspect="1"/>
          </p:cNvPicPr>
          <p:nvPr/>
        </p:nvPicPr>
        <p:blipFill>
          <a:blip r:embed="rId4"/>
          <a:stretch>
            <a:fillRect/>
          </a:stretch>
        </p:blipFill>
        <p:spPr>
          <a:xfrm>
            <a:off x="702892" y="1435659"/>
            <a:ext cx="7526708" cy="4524033"/>
          </a:xfrm>
          <a:prstGeom prst="rect">
            <a:avLst/>
          </a:prstGeom>
        </p:spPr>
      </p:pic>
      <p:pic>
        <p:nvPicPr>
          <p:cNvPr id="9" name="Picture 8" descr="http://janefriedman.com/wp-content/uploads/2014/03/f456362869a269e6ded9275d4355a14b.jpg"/>
          <p:cNvPicPr/>
          <p:nvPr/>
        </p:nvPicPr>
        <p:blipFill>
          <a:blip r:embed="rId5">
            <a:extLst>
              <a:ext uri="{28A0092B-C50C-407E-A947-70E740481C1C}">
                <a14:useLocalDpi xmlns:a14="http://schemas.microsoft.com/office/drawing/2010/main" val="0"/>
              </a:ext>
            </a:extLst>
          </a:blip>
          <a:srcRect/>
          <a:stretch>
            <a:fillRect/>
          </a:stretch>
        </p:blipFill>
        <p:spPr bwMode="auto">
          <a:xfrm>
            <a:off x="609600" y="1301273"/>
            <a:ext cx="7928706" cy="5023327"/>
          </a:xfrm>
          <a:prstGeom prst="rect">
            <a:avLst/>
          </a:prstGeom>
          <a:noFill/>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Publishing Market</a:t>
            </a:r>
            <a:endParaRPr lang="en-US" sz="3200" b="1" dirty="0"/>
          </a:p>
        </p:txBody>
      </p:sp>
      <p:pic>
        <p:nvPicPr>
          <p:cNvPr id="2050" name="Picture 2" descr="http://pewresearch.org/assets/publications/2236.png"/>
          <p:cNvPicPr>
            <a:picLocks noChangeAspect="1" noChangeArrowheads="1"/>
          </p:cNvPicPr>
          <p:nvPr/>
        </p:nvPicPr>
        <p:blipFill>
          <a:blip r:embed="rId3" cstate="print"/>
          <a:srcRect/>
          <a:stretch>
            <a:fillRect/>
          </a:stretch>
        </p:blipFill>
        <p:spPr bwMode="auto">
          <a:xfrm>
            <a:off x="990600" y="1314933"/>
            <a:ext cx="6248400" cy="5009667"/>
          </a:xfrm>
          <a:prstGeom prst="rect">
            <a:avLst/>
          </a:prstGeom>
          <a:noFill/>
        </p:spPr>
      </p:pic>
      <p:pic>
        <p:nvPicPr>
          <p:cNvPr id="6" name="Picture 2" descr="C:\Users\Katherine\Downloads\Booktrope_logo_final2 - Copy.jpg"/>
          <p:cNvPicPr>
            <a:picLocks noChangeAspect="1" noChangeArrowheads="1"/>
          </p:cNvPicPr>
          <p:nvPr/>
        </p:nvPicPr>
        <p:blipFill>
          <a:blip r:embed="rId4" cstate="print"/>
          <a:srcRect/>
          <a:stretch>
            <a:fillRect/>
          </a:stretch>
        </p:blipFill>
        <p:spPr bwMode="auto">
          <a:xfrm>
            <a:off x="7391400" y="6248400"/>
            <a:ext cx="1524000" cy="428040"/>
          </a:xfrm>
          <a:prstGeom prst="rect">
            <a:avLst/>
          </a:prstGeom>
          <a:noFill/>
        </p:spPr>
      </p:pic>
      <p:pic>
        <p:nvPicPr>
          <p:cNvPr id="5" name="Picture 4" descr="pew ebook reading by age group"/>
          <p:cNvPicPr/>
          <p:nvPr/>
        </p:nvPicPr>
        <p:blipFill>
          <a:blip r:embed="rId5">
            <a:extLst>
              <a:ext uri="{28A0092B-C50C-407E-A947-70E740481C1C}">
                <a14:useLocalDpi xmlns:a14="http://schemas.microsoft.com/office/drawing/2010/main" val="0"/>
              </a:ext>
            </a:extLst>
          </a:blip>
          <a:srcRect/>
          <a:stretch>
            <a:fillRect/>
          </a:stretch>
        </p:blipFill>
        <p:spPr bwMode="auto">
          <a:xfrm>
            <a:off x="990600" y="1219200"/>
            <a:ext cx="7391400" cy="545724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019F1B4-90E2-413E-9515-212204C1C5D3}" type="slidenum">
              <a:rPr lang="en-US" smtClean="0"/>
              <a:pPr/>
              <a:t>9</a:t>
            </a:fld>
            <a:endParaRPr lang="en-US" dirty="0"/>
          </a:p>
        </p:txBody>
      </p:sp>
      <p:pic>
        <p:nvPicPr>
          <p:cNvPr id="5" name="Picture 2" descr="C:\Users\Katherine\Downloads\Booktrope_logo_final2 - Copy.jpg"/>
          <p:cNvPicPr>
            <a:picLocks noChangeAspect="1" noChangeArrowheads="1"/>
          </p:cNvPicPr>
          <p:nvPr/>
        </p:nvPicPr>
        <p:blipFill>
          <a:blip r:embed="rId2" cstate="print"/>
          <a:srcRect/>
          <a:stretch>
            <a:fillRect/>
          </a:stretch>
        </p:blipFill>
        <p:spPr bwMode="auto">
          <a:xfrm>
            <a:off x="7391400" y="6248400"/>
            <a:ext cx="1524000" cy="428040"/>
          </a:xfrm>
          <a:prstGeom prst="rect">
            <a:avLst/>
          </a:prstGeom>
          <a:noFill/>
        </p:spPr>
      </p:pic>
      <p:sp>
        <p:nvSpPr>
          <p:cNvPr id="6" name="TextBox 5"/>
          <p:cNvSpPr txBox="1"/>
          <p:nvPr/>
        </p:nvSpPr>
        <p:spPr>
          <a:xfrm>
            <a:off x="228600" y="2438400"/>
            <a:ext cx="8915400" cy="1754326"/>
          </a:xfrm>
          <a:prstGeom prst="rect">
            <a:avLst/>
          </a:prstGeom>
          <a:noFill/>
        </p:spPr>
        <p:txBody>
          <a:bodyPr wrap="square" rtlCol="0">
            <a:spAutoFit/>
          </a:bodyPr>
          <a:lstStyle/>
          <a:p>
            <a:pPr algn="ctr"/>
            <a:endParaRPr lang="en-US" sz="3600" dirty="0" smtClean="0"/>
          </a:p>
          <a:p>
            <a:pPr algn="ctr"/>
            <a:r>
              <a:rPr lang="en-US" sz="3600" b="1" dirty="0" smtClean="0"/>
              <a:t>So the opportunity is there…  </a:t>
            </a:r>
          </a:p>
          <a:p>
            <a:pPr algn="ctr"/>
            <a:r>
              <a:rPr lang="en-US" sz="3600" b="1" dirty="0" smtClean="0"/>
              <a:t>Now what?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75603</TotalTime>
  <Words>1941</Words>
  <Application>Microsoft Office PowerPoint</Application>
  <PresentationFormat>Letter Paper (8.5x11 in)</PresentationFormat>
  <Paragraphs>330</Paragraphs>
  <Slides>39</Slides>
  <Notes>29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39</vt:i4>
      </vt:variant>
    </vt:vector>
  </HeadingPairs>
  <TitlesOfParts>
    <vt:vector size="49" baseType="lpstr">
      <vt:lpstr>MS PGothic</vt:lpstr>
      <vt:lpstr>Arial</vt:lpstr>
      <vt:lpstr>Bookman Old Style</vt:lpstr>
      <vt:lpstr>Calibri</vt:lpstr>
      <vt:lpstr>Gill Sans MT</vt:lpstr>
      <vt:lpstr>Segoe UI</vt:lpstr>
      <vt:lpstr>Segoe WP Light</vt:lpstr>
      <vt:lpstr>Wingdings</vt:lpstr>
      <vt:lpstr>Wingdings 3</vt:lpstr>
      <vt:lpstr>Origin</vt:lpstr>
      <vt:lpstr>PowerPoint Presentation</vt:lpstr>
      <vt:lpstr>Answer to the #1 Question I hear…</vt:lpstr>
      <vt:lpstr>Agenda</vt:lpstr>
      <vt:lpstr>Things we will not be covering…</vt:lpstr>
      <vt:lpstr>Publishing</vt:lpstr>
      <vt:lpstr>Publishing Market</vt:lpstr>
      <vt:lpstr>Publishing Market</vt:lpstr>
      <vt:lpstr>Publishing Market</vt:lpstr>
      <vt:lpstr>PowerPoint Presentation</vt:lpstr>
      <vt:lpstr>Build your platform! </vt:lpstr>
      <vt:lpstr>Book Marketing = Internet Marketing  = Word of Mouth Marketing</vt:lpstr>
      <vt:lpstr>Word of Mouth Marketing</vt:lpstr>
      <vt:lpstr>Word of Mouth Marketing</vt:lpstr>
      <vt:lpstr>Question and Answers</vt:lpstr>
      <vt:lpstr>Marketing Strategy: Author Platform</vt:lpstr>
      <vt:lpstr>Dead on Her Feet Strategic Blueprint Format  </vt:lpstr>
      <vt:lpstr>Website – Online to Personal</vt:lpstr>
      <vt:lpstr>Blog (yours) - Content</vt:lpstr>
      <vt:lpstr>Blog/Website (others) - Content</vt:lpstr>
      <vt:lpstr>Author Central (Amazon)</vt:lpstr>
      <vt:lpstr>Social Media Presence</vt:lpstr>
      <vt:lpstr>How do you decide?</vt:lpstr>
      <vt:lpstr>Facebook</vt:lpstr>
      <vt:lpstr>Twitter</vt:lpstr>
      <vt:lpstr>LinkedIn</vt:lpstr>
      <vt:lpstr>Question and Answers</vt:lpstr>
      <vt:lpstr>Strongly Recommended</vt:lpstr>
      <vt:lpstr>Pinterest</vt:lpstr>
      <vt:lpstr>YouTube</vt:lpstr>
      <vt:lpstr>Google+</vt:lpstr>
      <vt:lpstr>Goodreads</vt:lpstr>
      <vt:lpstr>Optional - Genre Specific</vt:lpstr>
      <vt:lpstr>Question and Answers</vt:lpstr>
      <vt:lpstr>Optional</vt:lpstr>
      <vt:lpstr>Question #1</vt:lpstr>
      <vt:lpstr>Question #2</vt:lpstr>
      <vt:lpstr>Question #3 </vt:lpstr>
      <vt:lpstr>Q&amp;A</vt:lpstr>
      <vt:lpstr>PowerPoint Presentation</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Katherine</dc:creator>
  <cp:lastModifiedBy>Katherine Sears</cp:lastModifiedBy>
  <cp:revision>565</cp:revision>
  <dcterms:created xsi:type="dcterms:W3CDTF">2014-07-17T00:18:01Z</dcterms:created>
  <dcterms:modified xsi:type="dcterms:W3CDTF">2014-07-19T16:07:24Z</dcterms:modified>
</cp:coreProperties>
</file>